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6"/>
  </p:notesMasterIdLst>
  <p:sldIdLst>
    <p:sldId id="256" r:id="rId2"/>
    <p:sldId id="257" r:id="rId3"/>
    <p:sldId id="258" r:id="rId4"/>
    <p:sldId id="259" r:id="rId5"/>
    <p:sldId id="260" r:id="rId6"/>
    <p:sldId id="261" r:id="rId7"/>
    <p:sldId id="262" r:id="rId8"/>
    <p:sldId id="263" r:id="rId9"/>
    <p:sldId id="264" r:id="rId10"/>
    <p:sldId id="380" r:id="rId11"/>
    <p:sldId id="266" r:id="rId12"/>
    <p:sldId id="267" r:id="rId13"/>
    <p:sldId id="268" r:id="rId14"/>
    <p:sldId id="365" r:id="rId15"/>
    <p:sldId id="374" r:id="rId16"/>
    <p:sldId id="367" r:id="rId17"/>
    <p:sldId id="270" r:id="rId18"/>
    <p:sldId id="271" r:id="rId19"/>
    <p:sldId id="272" r:id="rId20"/>
    <p:sldId id="273" r:id="rId21"/>
    <p:sldId id="274" r:id="rId22"/>
    <p:sldId id="275" r:id="rId23"/>
    <p:sldId id="276" r:id="rId24"/>
    <p:sldId id="277" r:id="rId25"/>
    <p:sldId id="278" r:id="rId26"/>
    <p:sldId id="347" r:id="rId27"/>
    <p:sldId id="279" r:id="rId28"/>
    <p:sldId id="352" r:id="rId29"/>
    <p:sldId id="280" r:id="rId30"/>
    <p:sldId id="378" r:id="rId31"/>
    <p:sldId id="281" r:id="rId32"/>
    <p:sldId id="282" r:id="rId33"/>
    <p:sldId id="376" r:id="rId34"/>
    <p:sldId id="283" r:id="rId35"/>
    <p:sldId id="284" r:id="rId36"/>
    <p:sldId id="285" r:id="rId37"/>
    <p:sldId id="286" r:id="rId38"/>
    <p:sldId id="287" r:id="rId39"/>
    <p:sldId id="288" r:id="rId40"/>
    <p:sldId id="289" r:id="rId41"/>
    <p:sldId id="290" r:id="rId42"/>
    <p:sldId id="291" r:id="rId43"/>
    <p:sldId id="356" r:id="rId44"/>
    <p:sldId id="292" r:id="rId45"/>
    <p:sldId id="370" r:id="rId46"/>
    <p:sldId id="372" r:id="rId47"/>
    <p:sldId id="350" r:id="rId48"/>
    <p:sldId id="351" r:id="rId49"/>
    <p:sldId id="293" r:id="rId50"/>
    <p:sldId id="294" r:id="rId51"/>
    <p:sldId id="295" r:id="rId52"/>
    <p:sldId id="296" r:id="rId53"/>
    <p:sldId id="297" r:id="rId54"/>
    <p:sldId id="298" r:id="rId55"/>
    <p:sldId id="379" r:id="rId56"/>
    <p:sldId id="299" r:id="rId57"/>
    <p:sldId id="300" r:id="rId58"/>
    <p:sldId id="301" r:id="rId59"/>
    <p:sldId id="346" r:id="rId60"/>
    <p:sldId id="375" r:id="rId61"/>
    <p:sldId id="353" r:id="rId62"/>
    <p:sldId id="382" r:id="rId63"/>
    <p:sldId id="388" r:id="rId64"/>
    <p:sldId id="302" r:id="rId65"/>
    <p:sldId id="303" r:id="rId66"/>
    <p:sldId id="348" r:id="rId67"/>
    <p:sldId id="304" r:id="rId68"/>
    <p:sldId id="383" r:id="rId69"/>
    <p:sldId id="381" r:id="rId70"/>
    <p:sldId id="384" r:id="rId71"/>
    <p:sldId id="305" r:id="rId72"/>
    <p:sldId id="306" r:id="rId73"/>
    <p:sldId id="307" r:id="rId74"/>
    <p:sldId id="361" r:id="rId75"/>
    <p:sldId id="308" r:id="rId76"/>
    <p:sldId id="362" r:id="rId77"/>
    <p:sldId id="363" r:id="rId78"/>
    <p:sldId id="309" r:id="rId79"/>
    <p:sldId id="385" r:id="rId80"/>
    <p:sldId id="310" r:id="rId81"/>
    <p:sldId id="354" r:id="rId82"/>
    <p:sldId id="312" r:id="rId83"/>
    <p:sldId id="313" r:id="rId84"/>
    <p:sldId id="314" r:id="rId85"/>
    <p:sldId id="355" r:id="rId86"/>
    <p:sldId id="315" r:id="rId87"/>
    <p:sldId id="344" r:id="rId88"/>
    <p:sldId id="366" r:id="rId89"/>
    <p:sldId id="345" r:id="rId90"/>
    <p:sldId id="316" r:id="rId91"/>
    <p:sldId id="317" r:id="rId92"/>
    <p:sldId id="364" r:id="rId93"/>
    <p:sldId id="318" r:id="rId94"/>
    <p:sldId id="359" r:id="rId95"/>
    <p:sldId id="360" r:id="rId96"/>
    <p:sldId id="349" r:id="rId97"/>
    <p:sldId id="319" r:id="rId98"/>
    <p:sldId id="369" r:id="rId99"/>
    <p:sldId id="368" r:id="rId100"/>
    <p:sldId id="357" r:id="rId101"/>
    <p:sldId id="320" r:id="rId102"/>
    <p:sldId id="321" r:id="rId103"/>
    <p:sldId id="269" r:id="rId104"/>
    <p:sldId id="322" r:id="rId105"/>
    <p:sldId id="386" r:id="rId106"/>
    <p:sldId id="323" r:id="rId107"/>
    <p:sldId id="324" r:id="rId108"/>
    <p:sldId id="325" r:id="rId109"/>
    <p:sldId id="326" r:id="rId110"/>
    <p:sldId id="327" r:id="rId111"/>
    <p:sldId id="328" r:id="rId112"/>
    <p:sldId id="330" r:id="rId113"/>
    <p:sldId id="377" r:id="rId114"/>
    <p:sldId id="331" r:id="rId115"/>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717" autoAdjust="0"/>
  </p:normalViewPr>
  <p:slideViewPr>
    <p:cSldViewPr>
      <p:cViewPr>
        <p:scale>
          <a:sx n="90" d="100"/>
          <a:sy n="90" d="100"/>
        </p:scale>
        <p:origin x="-1157" y="139"/>
      </p:cViewPr>
      <p:guideLst>
        <p:guide orient="horz" pos="2160"/>
        <p:guide pos="2880"/>
      </p:guideLst>
    </p:cSldViewPr>
  </p:slideViewPr>
  <p:outlineViewPr>
    <p:cViewPr>
      <p:scale>
        <a:sx n="33" d="100"/>
        <a:sy n="33" d="100"/>
      </p:scale>
      <p:origin x="48" y="21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064E87-09D8-4442-8A20-A97A93CB89D4}" type="datetimeFigureOut">
              <a:rPr lang="es-CO" smtClean="0"/>
              <a:pPr/>
              <a:t>14/08/2016</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D52ABA-6BD4-4C9A-9F0F-7635FD23A7BE}" type="slidenum">
              <a:rPr lang="es-CO" smtClean="0"/>
              <a:pPr/>
              <a:t>‹Nº›</a:t>
            </a:fld>
            <a:endParaRPr lang="es-CO"/>
          </a:p>
        </p:txBody>
      </p:sp>
    </p:spTree>
    <p:extLst>
      <p:ext uri="{BB962C8B-B14F-4D97-AF65-F5344CB8AC3E}">
        <p14:creationId xmlns="" xmlns:p14="http://schemas.microsoft.com/office/powerpoint/2010/main" val="297218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C4D52ABA-6BD4-4C9A-9F0F-7635FD23A7BE}" type="slidenum">
              <a:rPr lang="es-CO" smtClean="0"/>
              <a:pPr/>
              <a:t>36</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C4D52ABA-6BD4-4C9A-9F0F-7635FD23A7BE}" type="slidenum">
              <a:rPr lang="es-CO" smtClean="0"/>
              <a:pPr/>
              <a:t>77</a:t>
            </a:fld>
            <a:endParaRPr 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C4D52ABA-6BD4-4C9A-9F0F-7635FD23A7BE}" type="slidenum">
              <a:rPr lang="es-CO" smtClean="0"/>
              <a:pPr/>
              <a:t>82</a:t>
            </a:fld>
            <a:endParaRPr lang="es-CO"/>
          </a:p>
        </p:txBody>
      </p:sp>
    </p:spTree>
    <p:extLst>
      <p:ext uri="{BB962C8B-B14F-4D97-AF65-F5344CB8AC3E}">
        <p14:creationId xmlns="" xmlns:p14="http://schemas.microsoft.com/office/powerpoint/2010/main" val="418263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447800" y="3771174"/>
            <a:ext cx="5459737"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
        <p:nvSpPr>
          <p:cNvPr id="12" name="TextBox 11"/>
          <p:cNvSpPr txBox="1"/>
          <p:nvPr/>
        </p:nvSpPr>
        <p:spPr>
          <a:xfrm>
            <a:off x="673721" y="971253"/>
            <a:ext cx="601434"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6997868" y="2613787"/>
            <a:ext cx="601434"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4"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9" name="Straight Connector 18"/>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4"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27485" y="2514600"/>
            <a:ext cx="329725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3"/>
          <p:cNvSpPr>
            <a:spLocks noGrp="1"/>
          </p:cNvSpPr>
          <p:nvPr>
            <p:ph type="ftr" sz="quarter" idx="11"/>
          </p:nvPr>
        </p:nvSpPr>
        <p:spPr/>
        <p:txBody>
          <a:bodyPr/>
          <a:lstStyle/>
          <a:p>
            <a:endParaRPr lang="es-CO"/>
          </a:p>
        </p:txBody>
      </p:sp>
      <p:sp>
        <p:nvSpPr>
          <p:cNvPr id="6" name="Slide Number Placeholder 4"/>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2"/>
          <p:cNvSpPr>
            <a:spLocks noGrp="1"/>
          </p:cNvSpPr>
          <p:nvPr>
            <p:ph type="ftr" sz="quarter" idx="11"/>
          </p:nvPr>
        </p:nvSpPr>
        <p:spPr/>
        <p:txBody>
          <a:bodyPr/>
          <a:lstStyle/>
          <a:p>
            <a:endParaRPr lang="es-CO"/>
          </a:p>
        </p:txBody>
      </p:sp>
      <p:sp>
        <p:nvSpPr>
          <p:cNvPr id="6" name="Slide Number Placeholder 3"/>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6215" y="1447800"/>
            <a:ext cx="2550798"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66215" y="3129281"/>
            <a:ext cx="2550797"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5" name="Footer Placeholder 5"/>
          <p:cNvSpPr>
            <a:spLocks noGrp="1"/>
          </p:cNvSpPr>
          <p:nvPr>
            <p:ph type="ftr" sz="quarter" idx="11"/>
          </p:nvPr>
        </p:nvSpPr>
        <p:spPr/>
        <p:txBody>
          <a:bodyPr/>
          <a:lstStyle/>
          <a:p>
            <a:endParaRPr lang="es-CO"/>
          </a:p>
        </p:txBody>
      </p:sp>
      <p:sp>
        <p:nvSpPr>
          <p:cNvPr id="6" name="Slide Number Placeholder 6"/>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1E9518C-FD44-482C-91C5-9F40FACBB98B}" type="datetimeFigureOut">
              <a:rPr lang="es-CO" smtClean="0"/>
              <a:pPr/>
              <a:t>14/08/2016</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5D3FBF16-58BB-4C94-81C1-2BEA16010214}" type="slidenum">
              <a:rPr lang="es-CO" smtClean="0"/>
              <a:pPr/>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3320"/>
          <a:stretch/>
        </p:blipFill>
        <p:spPr>
          <a:xfrm>
            <a:off x="6454408"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1E9518C-FD44-482C-91C5-9F40FACBB98B}" type="datetimeFigureOut">
              <a:rPr lang="es-CO" smtClean="0"/>
              <a:pPr/>
              <a:t>14/08/2016</a:t>
            </a:fld>
            <a:endParaRPr lang="es-CO"/>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CO"/>
          </a:p>
        </p:txBody>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D3FBF16-58BB-4C94-81C1-2BEA16010214}" type="slidenum">
              <a:rPr lang="es-CO" smtClean="0"/>
              <a:pPr/>
              <a:t>‹Nº›</a:t>
            </a:fld>
            <a:endParaRPr lang="es-CO"/>
          </a:p>
        </p:txBody>
      </p:sp>
    </p:spTree>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8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8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CO" dirty="0" smtClean="0"/>
              <a:t>Terminología gastronómica</a:t>
            </a:r>
            <a:endParaRPr lang="es-CO" dirty="0"/>
          </a:p>
        </p:txBody>
      </p:sp>
      <p:sp>
        <p:nvSpPr>
          <p:cNvPr id="3" name="2 Subtítulo"/>
          <p:cNvSpPr>
            <a:spLocks noGrp="1"/>
          </p:cNvSpPr>
          <p:nvPr>
            <p:ph type="subTitle" idx="1"/>
          </p:nvPr>
        </p:nvSpPr>
        <p:spPr/>
        <p:txBody>
          <a:bodyPr/>
          <a:lstStyle/>
          <a:p>
            <a:r>
              <a:rPr lang="es-CO" dirty="0" smtClean="0"/>
              <a:t>COCINA BÁSICA</a:t>
            </a:r>
            <a:endParaRPr lang="es-CO"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t>Ahumar:</a:t>
            </a:r>
            <a:endParaRPr lang="es-ES" b="1" dirty="0"/>
          </a:p>
        </p:txBody>
      </p:sp>
      <p:sp>
        <p:nvSpPr>
          <p:cNvPr id="3" name="2 Marcador de contenido"/>
          <p:cNvSpPr>
            <a:spLocks noGrp="1"/>
          </p:cNvSpPr>
          <p:nvPr>
            <p:ph sz="half" idx="1"/>
          </p:nvPr>
        </p:nvSpPr>
        <p:spPr/>
        <p:txBody>
          <a:bodyPr/>
          <a:lstStyle/>
          <a:p>
            <a:pPr algn="ctr"/>
            <a:r>
              <a:rPr lang="es-ES" dirty="0" smtClean="0"/>
              <a:t>Técnica culinaria que consiste en someter algunos alimentos a la acción del humo con el objetivo de conservarlo o de transmitirle e impregnarle sabor</a:t>
            </a:r>
            <a:endParaRPr lang="es-ES" dirty="0"/>
          </a:p>
        </p:txBody>
      </p:sp>
      <p:pic>
        <p:nvPicPr>
          <p:cNvPr id="134146" name="Picture 2" descr="http://www.demeyere.be/sfeerbeelden/935/big.jpg"/>
          <p:cNvPicPr>
            <a:picLocks noChangeAspect="1" noChangeArrowheads="1"/>
          </p:cNvPicPr>
          <p:nvPr/>
        </p:nvPicPr>
        <p:blipFill>
          <a:blip r:embed="rId2"/>
          <a:srcRect/>
          <a:stretch>
            <a:fillRect/>
          </a:stretch>
        </p:blipFill>
        <p:spPr bwMode="auto">
          <a:xfrm>
            <a:off x="4214810" y="2071678"/>
            <a:ext cx="3324225" cy="2667000"/>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err="1" smtClean="0"/>
              <a:t>Polish</a:t>
            </a:r>
            <a:r>
              <a:rPr lang="es-CO" b="1" dirty="0" smtClean="0"/>
              <a:t>:</a:t>
            </a:r>
            <a:endParaRPr lang="es-ES" dirty="0"/>
          </a:p>
        </p:txBody>
      </p:sp>
      <p:sp>
        <p:nvSpPr>
          <p:cNvPr id="3" name="2 Marcador de contenido"/>
          <p:cNvSpPr>
            <a:spLocks noGrp="1"/>
          </p:cNvSpPr>
          <p:nvPr>
            <p:ph sz="half" idx="1"/>
          </p:nvPr>
        </p:nvSpPr>
        <p:spPr/>
        <p:txBody>
          <a:bodyPr>
            <a:normAutofit fontScale="92500" lnSpcReduction="20000"/>
          </a:bodyPr>
          <a:lstStyle/>
          <a:p>
            <a:pPr algn="ctr"/>
            <a:r>
              <a:rPr lang="es-CO" dirty="0" smtClean="0"/>
              <a:t>también llamada masas madres </a:t>
            </a:r>
            <a:r>
              <a:rPr lang="es-CO" dirty="0" err="1" smtClean="0"/>
              <a:t>prefermento</a:t>
            </a:r>
            <a:r>
              <a:rPr lang="es-CO" dirty="0" smtClean="0"/>
              <a:t> que se utiliza en panadería tiene como fin potenciar las cualidades organolépticas del pan. Es una masas que se hace tradicionalmente de agua y trigo y se deja fermentar durante 3 o 4 días ,la forma más habitual de hacer la masa madre es incorporándole levadura fresca a la harina y al agua, se consigue más rápidamente para su trabajo inmediato </a:t>
            </a:r>
            <a:endParaRPr lang="es-ES" dirty="0" smtClean="0"/>
          </a:p>
          <a:p>
            <a:endParaRPr lang="es-ES" dirty="0"/>
          </a:p>
        </p:txBody>
      </p:sp>
      <p:sp>
        <p:nvSpPr>
          <p:cNvPr id="6" name="5 Marcador de contenido"/>
          <p:cNvSpPr>
            <a:spLocks noGrp="1"/>
          </p:cNvSpPr>
          <p:nvPr>
            <p:ph sz="half" idx="2"/>
          </p:nvPr>
        </p:nvSpPr>
        <p:spPr/>
        <p:txBody>
          <a:bodyPr>
            <a:normAutofit fontScale="92500" lnSpcReduction="20000"/>
          </a:bodyPr>
          <a:lstStyle/>
          <a:p>
            <a:endParaRPr lang="es-ES"/>
          </a:p>
        </p:txBody>
      </p:sp>
      <p:pic>
        <p:nvPicPr>
          <p:cNvPr id="109570" name="Picture 2" descr="http://gastronomiaycia.republica.com/wp-content/uploads/2008/04/masa_madre_prefermento.jpg"/>
          <p:cNvPicPr>
            <a:picLocks noChangeAspect="1" noChangeArrowheads="1"/>
          </p:cNvPicPr>
          <p:nvPr/>
        </p:nvPicPr>
        <p:blipFill>
          <a:blip r:embed="rId2"/>
          <a:srcRect r="51352"/>
          <a:stretch>
            <a:fillRect/>
          </a:stretch>
        </p:blipFill>
        <p:spPr bwMode="auto">
          <a:xfrm>
            <a:off x="4286248" y="4214818"/>
            <a:ext cx="2643206" cy="2143140"/>
          </a:xfrm>
          <a:prstGeom prst="rect">
            <a:avLst/>
          </a:prstGeom>
          <a:noFill/>
        </p:spPr>
      </p:pic>
      <p:pic>
        <p:nvPicPr>
          <p:cNvPr id="7" name="Picture 2" descr="http://gastronomiaycia.republica.com/wp-content/uploads/2008/04/masa_madre_prefermento.jpg"/>
          <p:cNvPicPr>
            <a:picLocks noChangeAspect="1" noChangeArrowheads="1"/>
          </p:cNvPicPr>
          <p:nvPr/>
        </p:nvPicPr>
        <p:blipFill>
          <a:blip r:embed="rId2"/>
          <a:srcRect l="50000"/>
          <a:stretch>
            <a:fillRect/>
          </a:stretch>
        </p:blipFill>
        <p:spPr bwMode="auto">
          <a:xfrm>
            <a:off x="4286248" y="2071678"/>
            <a:ext cx="2643243" cy="2143140"/>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Rebozar: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Untar una carne u otro producto con harina, huevo y/o otra sustancia (ajonjolí, queso parmesano, galletas trituradas) para freírla.</a:t>
            </a:r>
          </a:p>
          <a:p>
            <a:pPr algn="ctr"/>
            <a:endParaRPr lang="es-CO" sz="2500" dirty="0"/>
          </a:p>
        </p:txBody>
      </p:sp>
      <p:pic>
        <p:nvPicPr>
          <p:cNvPr id="43010" name="Picture 2" descr="http://1.bp.blogspot.com/-jOOobkrcXmM/Ue2vrJwUvYI/AAAAAAAABvo/68AtubBCBgA/s1600/PolloRebozado.jpg"/>
          <p:cNvPicPr>
            <a:picLocks noChangeAspect="1" noChangeArrowheads="1"/>
          </p:cNvPicPr>
          <p:nvPr/>
        </p:nvPicPr>
        <p:blipFill>
          <a:blip r:embed="rId2" cstate="print"/>
          <a:srcRect/>
          <a:stretch>
            <a:fillRect/>
          </a:stretch>
        </p:blipFill>
        <p:spPr bwMode="auto">
          <a:xfrm>
            <a:off x="4214810" y="2143117"/>
            <a:ext cx="3286148" cy="300039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Marinada:</a:t>
            </a:r>
            <a:endParaRPr lang="es-ES" dirty="0"/>
          </a:p>
        </p:txBody>
      </p:sp>
      <p:sp>
        <p:nvSpPr>
          <p:cNvPr id="3" name="2 Marcador de contenido"/>
          <p:cNvSpPr>
            <a:spLocks noGrp="1"/>
          </p:cNvSpPr>
          <p:nvPr>
            <p:ph sz="half" idx="1"/>
          </p:nvPr>
        </p:nvSpPr>
        <p:spPr/>
        <p:txBody>
          <a:bodyPr>
            <a:normAutofit fontScale="85000" lnSpcReduction="10000"/>
          </a:bodyPr>
          <a:lstStyle/>
          <a:p>
            <a:pPr lvl="0" algn="ctr"/>
            <a:r>
              <a:rPr lang="es-CO" sz="2500" dirty="0" smtClean="0"/>
              <a:t>Líquido compuesto de hierbas y especias (vino, zumo de limón, vinagre, leche agria o suero de mantequilla) para conservar y ablandar la carne y el pescado. También algunas salsas para ensalada se denominan marinada.</a:t>
            </a:r>
            <a:endParaRPr lang="es-CO" sz="2500" b="1" dirty="0" smtClean="0"/>
          </a:p>
          <a:p>
            <a:pPr algn="ctr"/>
            <a:endParaRPr lang="es-CO" sz="2500" dirty="0"/>
          </a:p>
        </p:txBody>
      </p:sp>
      <p:pic>
        <p:nvPicPr>
          <p:cNvPr id="41986" name="Picture 2" descr="http://1.bp.blogspot.com/-5rsiVk9-Ldo/UjHQ4MTwtgI/AAAAAAAAKpo/eGAbN8oixKQ/s1600/pescado-marinado.jpg"/>
          <p:cNvPicPr>
            <a:picLocks noChangeAspect="1" noChangeArrowheads="1"/>
          </p:cNvPicPr>
          <p:nvPr/>
        </p:nvPicPr>
        <p:blipFill>
          <a:blip r:embed="rId2"/>
          <a:srcRect/>
          <a:stretch>
            <a:fillRect/>
          </a:stretch>
        </p:blipFill>
        <p:spPr bwMode="auto">
          <a:xfrm>
            <a:off x="4214810" y="2143116"/>
            <a:ext cx="3614475" cy="285752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Adobo</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Mezcla de condimentos, utilizados para sazonar o condimentar un alimento antes de su preparación, generalmente son </a:t>
            </a:r>
            <a:r>
              <a:rPr lang="es-CO" sz="2500" dirty="0" err="1" smtClean="0"/>
              <a:t>untables</a:t>
            </a:r>
            <a:r>
              <a:rPr lang="es-CO" sz="2500" dirty="0" smtClean="0"/>
              <a:t> .</a:t>
            </a:r>
            <a:endParaRPr lang="es-CO" sz="2500" dirty="0"/>
          </a:p>
        </p:txBody>
      </p:sp>
      <p:pic>
        <p:nvPicPr>
          <p:cNvPr id="95234" name="Picture 2" descr="http://1.bp.blogspot.com/-QMpsNSxadbk/Tb6GTn7ehaI/AAAAAAAAArc/jZ4rQjAASoM/s1600/adobar%2Bcostillas.jpg"/>
          <p:cNvPicPr>
            <a:picLocks noChangeAspect="1" noChangeArrowheads="1"/>
          </p:cNvPicPr>
          <p:nvPr/>
        </p:nvPicPr>
        <p:blipFill>
          <a:blip r:embed="rId2"/>
          <a:srcRect/>
          <a:stretch>
            <a:fillRect/>
          </a:stretch>
        </p:blipFill>
        <p:spPr bwMode="auto">
          <a:xfrm>
            <a:off x="4143340" y="2000240"/>
            <a:ext cx="3429056" cy="271464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Rectificar:</a:t>
            </a:r>
            <a:endParaRPr lang="es-ES" dirty="0"/>
          </a:p>
        </p:txBody>
      </p:sp>
      <p:sp>
        <p:nvSpPr>
          <p:cNvPr id="3" name="2 Marcador de contenido"/>
          <p:cNvSpPr>
            <a:spLocks noGrp="1"/>
          </p:cNvSpPr>
          <p:nvPr>
            <p:ph sz="half" idx="1"/>
          </p:nvPr>
        </p:nvSpPr>
        <p:spPr>
          <a:xfrm>
            <a:off x="785786" y="2071678"/>
            <a:ext cx="3297254" cy="4195763"/>
          </a:xfrm>
        </p:spPr>
        <p:txBody>
          <a:bodyPr/>
          <a:lstStyle/>
          <a:p>
            <a:pPr algn="ctr"/>
            <a:r>
              <a:rPr lang="es-CO" sz="2400" dirty="0" smtClean="0"/>
              <a:t>darle la sazón o el color justo a una preparación.</a:t>
            </a:r>
            <a:endParaRPr lang="es-CO" sz="2400" b="1" dirty="0" smtClean="0"/>
          </a:p>
          <a:p>
            <a:pPr algn="ctr"/>
            <a:endParaRPr lang="es-CO" dirty="0"/>
          </a:p>
        </p:txBody>
      </p:sp>
      <p:sp>
        <p:nvSpPr>
          <p:cNvPr id="5" name="4 Marcador de contenido"/>
          <p:cNvSpPr>
            <a:spLocks noGrp="1"/>
          </p:cNvSpPr>
          <p:nvPr>
            <p:ph sz="half" idx="2"/>
          </p:nvPr>
        </p:nvSpPr>
        <p:spPr/>
        <p:txBody>
          <a:bodyPr/>
          <a:lstStyle/>
          <a:p>
            <a:endParaRPr lang="es-ES"/>
          </a:p>
        </p:txBody>
      </p:sp>
      <p:pic>
        <p:nvPicPr>
          <p:cNvPr id="40962" name="Picture 2" descr="http://www.aulafacil.com/cocina-facil-entrantes/Imagenes/lec15-50.JPG"/>
          <p:cNvPicPr>
            <a:picLocks noChangeAspect="1" noChangeArrowheads="1"/>
          </p:cNvPicPr>
          <p:nvPr/>
        </p:nvPicPr>
        <p:blipFill>
          <a:blip r:embed="rId2"/>
          <a:srcRect/>
          <a:stretch>
            <a:fillRect/>
          </a:stretch>
        </p:blipFill>
        <p:spPr bwMode="auto">
          <a:xfrm>
            <a:off x="4286248" y="2071678"/>
            <a:ext cx="3518552" cy="264320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err="1" smtClean="0"/>
              <a:t>Reaccion</a:t>
            </a:r>
            <a:r>
              <a:rPr lang="es-ES" b="1" dirty="0" smtClean="0"/>
              <a:t> de </a:t>
            </a:r>
            <a:r>
              <a:rPr lang="es-ES" b="1" dirty="0" err="1" smtClean="0"/>
              <a:t>Maillard</a:t>
            </a:r>
            <a:endParaRPr lang="es-ES" b="1" dirty="0"/>
          </a:p>
        </p:txBody>
      </p:sp>
      <p:sp>
        <p:nvSpPr>
          <p:cNvPr id="3" name="2 Marcador de contenido"/>
          <p:cNvSpPr>
            <a:spLocks noGrp="1"/>
          </p:cNvSpPr>
          <p:nvPr>
            <p:ph sz="half" idx="1"/>
          </p:nvPr>
        </p:nvSpPr>
        <p:spPr/>
        <p:txBody>
          <a:bodyPr/>
          <a:lstStyle/>
          <a:p>
            <a:pPr algn="ctr"/>
            <a:r>
              <a:rPr lang="es-ES" dirty="0" smtClean="0"/>
              <a:t>Es una reacción química muy importante que ocurre en los alimentos cuando le aplicamos calor fuerte, trayendo como resultado la </a:t>
            </a:r>
            <a:r>
              <a:rPr lang="es-ES" dirty="0" err="1" smtClean="0"/>
              <a:t>caramelización</a:t>
            </a:r>
            <a:r>
              <a:rPr lang="es-ES" dirty="0" smtClean="0"/>
              <a:t> de los azúcares simples y la coagulación de las proteína</a:t>
            </a:r>
            <a:endParaRPr lang="es-ES" dirty="0"/>
          </a:p>
        </p:txBody>
      </p:sp>
      <p:sp>
        <p:nvSpPr>
          <p:cNvPr id="4" name="3 Marcador de contenido"/>
          <p:cNvSpPr>
            <a:spLocks noGrp="1"/>
          </p:cNvSpPr>
          <p:nvPr>
            <p:ph sz="half" idx="2"/>
          </p:nvPr>
        </p:nvSpPr>
        <p:spPr/>
        <p:txBody>
          <a:bodyPr/>
          <a:lstStyle/>
          <a:p>
            <a:endParaRPr lang="es-ES"/>
          </a:p>
        </p:txBody>
      </p:sp>
      <p:pic>
        <p:nvPicPr>
          <p:cNvPr id="140290" name="Picture 2" descr="http://3.bp.blogspot.com/-NnyH0E0nPPo/UIfrXXZYONI/AAAAAAAACkA/6T08UDjWaGA/s1600/images.jpg"/>
          <p:cNvPicPr>
            <a:picLocks noChangeAspect="1" noChangeArrowheads="1"/>
          </p:cNvPicPr>
          <p:nvPr/>
        </p:nvPicPr>
        <p:blipFill>
          <a:blip r:embed="rId2"/>
          <a:srcRect/>
          <a:stretch>
            <a:fillRect/>
          </a:stretch>
        </p:blipFill>
        <p:spPr bwMode="auto">
          <a:xfrm>
            <a:off x="4214809" y="2071678"/>
            <a:ext cx="3591681" cy="2714644"/>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Reducir: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Cocer una salsa o caldo para darle consistencia, esta pierde el contenido de agua la cual la hace mas densa</a:t>
            </a:r>
          </a:p>
          <a:p>
            <a:pPr algn="ctr"/>
            <a:endParaRPr lang="es-CO" sz="2500" dirty="0"/>
          </a:p>
        </p:txBody>
      </p:sp>
      <p:pic>
        <p:nvPicPr>
          <p:cNvPr id="39938" name="Picture 2" descr="https://encrypted-tbn2.gstatic.com/images?q=tbn:ANd9GcTKMt3ojsU1pIwSZnEGOCxdAzhzFAT82cJmUsWPZ8cZVseIYkwy1A"/>
          <p:cNvPicPr>
            <a:picLocks noChangeAspect="1" noChangeArrowheads="1"/>
          </p:cNvPicPr>
          <p:nvPr/>
        </p:nvPicPr>
        <p:blipFill>
          <a:blip r:embed="rId2"/>
          <a:srcRect/>
          <a:stretch>
            <a:fillRect/>
          </a:stretch>
        </p:blipFill>
        <p:spPr bwMode="auto">
          <a:xfrm>
            <a:off x="4143372" y="2071678"/>
            <a:ext cx="3649973" cy="242889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Rehogar: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Poner en aceite caliente y a fuego lento una carne, ave u otro producto sin dejar que se dore.</a:t>
            </a:r>
            <a:endParaRPr lang="es-ES" sz="2500" dirty="0" smtClean="0"/>
          </a:p>
          <a:p>
            <a:pPr algn="ctr"/>
            <a:endParaRPr lang="es-CO" sz="2500" dirty="0"/>
          </a:p>
        </p:txBody>
      </p:sp>
      <p:pic>
        <p:nvPicPr>
          <p:cNvPr id="38914" name="Picture 2" descr="http://3.bp.blogspot.com/-rZa3NDI4ES0/T5D2_9w_b3I/AAAAAAAABS4/rlWDB6kIQDQ/s1600/P4140076.JPG"/>
          <p:cNvPicPr>
            <a:picLocks noChangeAspect="1" noChangeArrowheads="1"/>
          </p:cNvPicPr>
          <p:nvPr/>
        </p:nvPicPr>
        <p:blipFill>
          <a:blip r:embed="rId2" cstate="print"/>
          <a:srcRect/>
          <a:stretch>
            <a:fillRect/>
          </a:stretch>
        </p:blipFill>
        <p:spPr bwMode="auto">
          <a:xfrm>
            <a:off x="4143373" y="2071678"/>
            <a:ext cx="3914138" cy="221457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s-CO" b="1" dirty="0" smtClean="0"/>
              <a:t>Refrescar o asustar:</a:t>
            </a:r>
            <a:endParaRPr lang="es-ES" dirty="0"/>
          </a:p>
        </p:txBody>
      </p:sp>
      <p:sp>
        <p:nvSpPr>
          <p:cNvPr id="3" name="2 Marcador de contenido"/>
          <p:cNvSpPr>
            <a:spLocks noGrp="1"/>
          </p:cNvSpPr>
          <p:nvPr>
            <p:ph sz="half" idx="1"/>
          </p:nvPr>
        </p:nvSpPr>
        <p:spPr/>
        <p:txBody>
          <a:bodyPr>
            <a:normAutofit/>
          </a:bodyPr>
          <a:lstStyle/>
          <a:p>
            <a:pPr lvl="0" algn="ctr"/>
            <a:r>
              <a:rPr lang="es-CO" dirty="0" smtClean="0"/>
              <a:t>Poner un producto que se acaba de cocinar en agua fría para detenerle su cocción.</a:t>
            </a:r>
          </a:p>
          <a:p>
            <a:endParaRPr lang="es-CO" dirty="0"/>
          </a:p>
        </p:txBody>
      </p:sp>
      <p:sp>
        <p:nvSpPr>
          <p:cNvPr id="37890" name="AutoShape 2" descr="data:image/jpeg;base64,/9j/4AAQSkZJRgABAQAAAQABAAD/2wCEAAkGBxQSEhUUEhQUFRQWFBQWFRgVFBUXFBcUFBcWFxQVFBUYHSggGBolHBQUITEhJSkrLi4uFx8zODMsNygtLisBCgoKDg0OGhAQGzQmICQsLCwsLi8vLCwsLCwsLCwsNCwsLC8sLDUsLCwsLCwsLCwsLCwsLCwsLCwsLC8sLCwsLP/AABEIAK4BIgMBIgACEQEDEQH/xAAcAAABBQEBAQAAAAAAAAAAAAAAAQIDBAUGBwj/xABFEAABAwIDBQUEBwUHAwUAAAABAAIRAyEEEjEFQVFhcQYTIoGRMqGx0UJSYoKSweEHFCNy8BUWVKLC4vFTg5MkMzRFs//EABoBAAIDAQEAAAAAAAAAAAAAAAACAQMEBQb/xAAuEQACAgEBBgUDBQEBAAAAAAAAAQIRAyEEEhQxQVETUmGhsZHR8AUiMnGB8UL/2gAMAwEAAhEDEQA/APW8yqYrAUqntMHUWPqFPKRQ0nzJUmuRg4rsw0+w4jkb+8LJxHZ+q3QZv5TPu1XaIVUtngzRHasi9TzqvhajdWkdQQoszgvSiFC/B03asYfuhVPZuzLltvdHngxRCnp7RK7Spsei7WmPKQqtXszROmYdCPzCXh5rkNxWN80c+zaQOqnZiWnerlXse36NQjqFUqdkqo9l7T5kfko8PIug3iYn1FDm7inDEkaFUn7CxLPoE9CCqzqFdutN/wCEpXvLoOlF9TcbthzVZwu3i43XKVK9QatISUsS4bil8SSJ8GLR6JhsU111cz81xGycZTqDxO+IIPBauzsblJYXS4b+INwenyWiM+5icU20uh0LgCoyxR064Kma8K5SKnEjQpHEJDT4JlJCOLGJE5ImFGoSoQAJqcmoACmlOKaUAMIQnJqAEKEIUgCEIUAImlOKRADUJyFIFxCEKABCEIAEIQgAQhCACUspEIAXMiUiEACjq0WuEOa09QFIhFE2cj2h7KgtzUMzSNQLkD7PHeuNq7Xr4YsbUDnBrwGvAkljjBB+PkvYJXE9ttluJzt9h3tCBE7+nFZssFFWuRqwyeSSt6/PoT4DbQcBBW1Q2gCF4ji9n4vC1+8bUcKVQlzTIcHTowMFuHCBzgHc2T2gq993NYZXEQzQNJF3SZjThwKranDXmXRePI65M9U/tQa6hWP7UmoA3lPmsDA6gGfMR7twUGDcXYqq6bNeGgfygA+8FSpvQHijr6HaOfNuU9OKYo6JJeeBaCPeD8FIFqgzDNUxEichMINSFOSFADUicmoAbCQhPTYQA1InEJqABCEIACmlOSFACIQhAFxCEIAEIQgAQhCkAQhCAFSIQgBUiEIAEIQgAUVeiHtLXCWkQQVKhQ1ZKdHCbc7PyTSa8ZbOaHC06iOBHEfouewfZbEfvDar2NIpPDvaBzWPsjiLG8L1XF4RtRuVw6Eag8QV552g2m7DvdTLnOgwMrTJ/JY8qcNFyZ0MDjl1fNGnRrkVLSSNRvTOztfMM7hd5Lj5klcNQfi8W91Ns0aZHidfvMptY7j0XZ0HtwlEMc91R31nAB1+mqqX7ebND/daSO3w1QZqcHUEekR8VacLrlNmbdpvNMA3bIdymLTxsuqBm614pJ8jnZ8bjzBCEK8zgkKVCgBiIT0hQAwhNTymlACFNhOSSgBiEEIQAiRKkQA1CEKQLyEIUACEIQAIQhSAIQhAAhCEACEqR7w0S4gDmgBULHxG3wJyscQ3VxEMjiDvCkZtRsB5eYO4C3qk30W+DOro1EKthsa15sDG4kWVlMnZW1QBZu2dk0ajXPe3xAE5mxmsN/FaSFEoqSpkwm4u0eVVdp93MMcTuAbr56Kk0VMRJqeBnXxkcBGi9RxWwMPU1pgHi2Wn3WXJdo+zgoiRVdkNgJGaYuJA00M8o5rDLDKCs6sNohldLmVNlYKnmaymRYiQN3XnyXo9JsNA5LzLY2Ip4eC2ABcn+tV6Zhaoexr2kEOAII5qzZqtlG3aUhyE7KiFsOeNQkdUaNXNHVwTDiqQ1qUx1e35oAehN/eaf/Up/jb805r2nQg9CFACEJCFJCMqAIoSQpS1NIQBEWphCnLVA5ADUicUxSAIQkQBeSpEqgAQhLCAEQnZUZUANSqHE4tlP2nDpv8ARZ1bbRNqbPM/JU5Npx4/5MlRbNfKoqmJY3VwngLn0XObQ2iGx+8Vg3g0HxHkGjVQMx76jf8A09PIPrVPaPPKbjzWWf6hFK0h1jZv1Me76LcreLjf0WZWxTHOuXVHcG+KOu4LJr4BgObE1X1STamHENn+RuvnZW6dR74FMCmwbgBMeVgsctvlLkOopDsc51VppNGQObBi7gDxOgVZ1ClgqEveQGwPE6ZkwAAd/RaDaxa0tpCXX8TtB8+ipUtjMNTvaxNWqNC4SG/yM0b11T482t3b9i6OTd5f9J6NWo5/tgUgGluXXmXH4ALp8I+WNMzbVc20DxD2Yd9E5idLW01WvsugQZuBEQTrzXSxN7wu0pXaNFAQnNC0mQI3nTesHbLqGJAYHOcWmQaYBHMFxsfJc7t7bZq1nteSKNN7mNptMd45hILn8uWgtvVFm16jrAZGbg0RZJKmqY0JOLtE3aTZvduFRhHdgAPpl2YiPpiAInf/AFGr2T240t7u4bpYwRzBWaHy0ybkb+CpbMwWWrLTlHqFmnBpqUBm75nVbRqvY4gy4XynM4z/AMbwsZ20XCRaBvjf6rYoVhdlQywmTxafrA/kqO0NjuLXdyC6BOgII4SNDyICvcqE0MnFbVfIgW6KrjcRVIlhEFuhA19EtKqScpkEEyCIII4gqcZY4XOnyS7w1EWyca94h8SNTlF/cruL2gaY8OUn+ULLqYprYgiToQCoqTXVCe7BM20mT5Kd4g2cLtYuFw2d+o/NL/brmuhrqkcqjt/IrOo7KrCQ6mac73EBvWVobN2HeXVWcC0AvE9UjzQTq9Q0NKj2ldEh5j7TQfXermE7Tk+0GEcRLT71xmJY5ksuBJF5UVFxggGemluKsTCj0rDbdpv1Dh6EfP3K8yo148JB+PovMqWONMyBJi4/MK/szapd7fhduHLcpsKO7c1RELmcLtuqx2oe3e12v3Xa/FdBgNoU648Bhw9pp9ofMc0yZFEqFL3aFJBZSqOUsqAEr5sru7jPHhzezPOFhVK2Pi/c07+05zYI+yR+YXQNK822/jabcUaVSv31RxIIvTZSF4GaYJgrPtDaVq/8dFuLVm1W7QVmWeZI1NN1P4Kriu043mrreHNLvwys1mApFwzPL5Exnt5DX3pKTaIdle/uoEudmYxoGgG8k+a5cpZJOt7T+zQ4LsWDt4k+GhbUGqYJH8oueikNHE4i5caTBqA2HfdBu3z9FDhtuYVr3NwlF1Z187hujSX1NZ5FWmHFVfbILd4p03suRvqEmY5AKieOUVp1FSofQwGGwzgCR3z73dmquHM+0rFeu7L4iKNMH77lm4PBvpvLcNhXk/Sq1AQ0cYLvE8+7mtWjsJ5dmqB5PEmY5NG4KiWz5JPSL7ai2ipgMKXuLw3JSOpd/wC48jiToFrsILTBysGrtJ89wStwVR1ixwYNABc9fko6uzgSDVaTB8LPojqN56p4Ycjl/HSq9QlIWniQ6G0mkj6wBDT9/f5Ir4qnTIa9wLjoxmvUjU9SrrcC9/2G8BYx1VrDbFpsM5QTvJufVdXHsb0b+gm9HqY+CwxLnFjQwEzYWk/E2W9haJAvJO8q0yiBoFMGrfCCihcmRz5kACc0pXCE5oTlZwPazsq6pVNTDGXiX1KQPjh+r2DfJFxxXL4aq4AtfIcDdpsQeBGsrs+0z3s2jTewluXDySObiIVXa23sK8huLpg1Nz2jK+OTxr0KqUru+5buPSjBFcEAjotTBGQWgbpnmrOE2HhqkmjWz3sxxDXA8DvPkFKzZbhIEHcPEIjfCSc93o3/AEI9CtRf4QCZsreGxbmGxWdtFpokB1g6wsRflKMLW81lWTepiG1isDSruzuBFTSRv5EKNuyaDAcwniHOge6EUa/BR46n3m8iNenrqrZarQnUG4XDt9llE2gSCSOYc6VWr1DMNxNNojRun+UBNyNpXv1Lh8FgbRmqdQBMxJ9bLHOEn1/PqG6b9OjYA4pzhwkAGd1/zVmls6oxhdQYwOP2hmPn+q5HDkNNzm5HeeQ+auVcfb2nCNCCRfyKaMJL19gWhJi8Jiaj5cyqXAxcEAX0aTaOizsTRfTdlc1zHRNx6LZ2f2lcfASXN0LodnHUzwVXEbQNI+CDOhMF4BvfhPCVpxzyXW7oMZGHDnPl0xbWd2i0MKZ1N93xTMY6rUMuMAc1Fsltas8BjHPAJ9hhN9Lx5rSm61JLOJqHPcwPz3qTY2O73EOLXOptogtqPbuphpL3eQv1AWhtLs2/KHYirTwrBeXnNUI08NNtyZ5qxtzYL8NhW0NnUnPbiMxxFTLmqvBg5TMBoM6RoIVkVbFnLdVmP/eTZ5/+xxP/AIj8kLnzsbFi37niDzFGx5iyFb4S8359ROMl5Pz6Ht5TXEqzlTYnT1+SrGMnamIqMYe6YXvNmjdJ3uO4LhcV+znE42r3uKrNaTAIawGw45coPqeq9UpNaCBElT4nMG+GAeYJ9wISONu7G3tKo4rY3YHD4bMC97i6M0uAmNwygEDlKjGEwdGqGUsLTc4m7nAOIHV0uPqt3E7HNT2q1XWfC4N8vCNFXbsGkyoKv0gHDMbm83tfelcK/iid7uxo2q1peym1jA0tBggeJ14LRpZV3bZcCB4ZO4iJ4wQ0FLhuzlKnU7wZnkkmXGfE7V0nlPqm7QwtV7hlbYTfnFo4dUslOuYaWOZtSqToPMn3Sp6mNqn2We6ybs7ZWUyRfmtqlTULHJrVsh0uRl0HVzqweVj7ypyaw9lvrB/NajWp4CdYq/8ATIsxG1KwPip2+yL+5WBi2CMxqMJ4h0T5ytSEuVMotdQtFanmN21GuHMD/Sn985vtMPVtwpe5HBOaCOYTkCMqNdofn6JpbClr0mwSNdbKClWIOV3kfmgDmO2FEZw8G5DWkfZbndP4i1cnt7YDy0VHcoHWPmu67VsuznHSRPzWX2pc/vaWmRwAjSCyCRwnT1CqnSRpxTaqjyXarH06liWkRpxUm3NpVKOQtJlzGlxktcXRJkt110K1tuYfO5zt5v0m8LnNvsORk7h+gSR0ZfnSlFFul+0bFNbBuN/ignrAurOG/aY+wq0abhyYwH1iVxDmqMtV93zOc4nqmG/abhfpYfKfvkeub8lbp/tCwL/a75h5C3vBXjxamwocYvoRqet4ntls13tOr+TZB/yBMp9pNmEWrVR1pER7l5PCISeFDt8k2z1g7c2bB/iu8mCffKid2h2e3R9Q/ey/6HLyuEkKVih2Itnpv97sE0yKZP8A3pt0FJvxRQ7a4QujuGEcXvqD3l4C8zhPY1WftXJIVKXf4+x6nW/aHTYP4dHCC1hD6ruV+7AH4isnGftA2hUhvf8AdMd9GmxrQByJlw9VxLGLX2lRg0+Y/NDlo6LY47krNnD1AaoLnPqPcRne9xcTGkk6wJX0Jsto7pmXTI2OkCF887KpHMCR4Yc4wJIaGk5l7h2D2yzEYKm+YiWeIgE5LSBOiWLstyw3UjoIQjv2fXb+IfNCemUWjPriQAN+vRQ0K01HN+qG+hzSR6QpyJFtZkfI8lBiWAuDmHJVAu130hvHMWFxwCUYutbBsp3CQs+njxo4FrtIP5HQj38lP3rtw/JDZAr4b7RAkwJ4oGXWZ6KhtLEVLQ1pG8OBF+RjoqD8RA9nKdYk6cc1jCyz2hqTVezA6Jj2kQIKe1vJcoMbfUg+R9DqpXbRqs0kjoXD0sR1SrbFVtfQLOlqOA/RMNUb5CxqW0zILmOM2kCR0iSR5q4McwtloJEwYaZ/RaIZoS5MC5TfOkn0SufFiswY+LNJaOaHYkG4LnHlpbkrLJNUjokWXUxT2kRpzbKtsxGcAjzEIsgtBOaFX76P0TDXyjWN/NSBacFml+cF0w0OJH8o4dSpMTjGvbEmNCG7+ROnlvS4XDudGcANGjRv5uQBFt3CuqUWkGHCDcSN0gjqsftFSpVsK3NUDXNE6Ekkai99Wrpcc6zRxd8P6C89xm1abw4OAaZIcDq1w3tO9vPdvjVLONxY+OVSRhYDZT8Tn7ggZReSbdJWRjdlB7HMfUDakQCYAsbW5rV2JV7uuBDhTfMkEOaY0LiDEfNcz20r95Xe1kOawmCBugTcbpWfHLTU2TbbOVxVEscWmJBixkeRCrlTymlXpmOSICmqYhRlqYraGIToRCCBiE7KlyoAaFJTF03KtvsvtSlhqmepR711slx4SJuARcoJRNV7P16LadSszu2uPhDiMxi/siSPOEu0XtdEujK2OJtwC0e1PaQ4p7DkLA1uhMmDcyuepNzukp3jpUTDMm76HQbG246kKxglxoPpUmhu+qA3O53Jua28u5LdwezGU2U2uzNyta10ZTLoGcgAzBM7t4VTZWzQ2nmcAJPhG8xvP2VdcARoZnWRHpH5rZseJwuRzP1PaFNqH+mwNiYc3774fJCxRVIsNN2ot0QtNZPMzDvYfIvc9v7oJKtBrhBE/wBbjuU0Ihcg9EY9XAkHwuMcHXHkfnKVoqNFsp5SR6K65tyPRLEKCCk/aL2nxU3xvyhrh7jPuWZi3hzy4O6tNM0/COZAXQtGqjc2f+Ek8anzA51lEg+EM3H2mnyTCawaLXtIDZB+tBm3U+i2KrCdDbfICcMEBchpG7wD5Kl7OujaIox6bn1C0VGuAuAYJcLfWAHJTGm5tg555754C2nmtU07eCLcv6CrVG1LwR6D47krwd22FEVN9RoABJ4yAbdT805z6k+wDf2mkC3NpPzUM1YuQNeMngozW3F95iJM+Um6FcVzfsBtNcI8Wn9b0tNo+iAT1AHnErKbTfEh3QgBJ39RxAzVN+gzN+Eq/wAT0CzYfhKzwPExo3gAk/jMfBRs2CPpuL7yJ3eWk8wAoqeEqmP4tRvHQD0hXNl2Bmo55Bg5nSAeuh1UqV8yRraBFRoEZQL2vO4A8FdKSsLqu554qwBMaPEw9fyXi3amsWV6jRpmP5DReyYur7P8wXjfahs4ytMkB+gta1lq2aKk3Zh26bhFNdzi8Zi394aYdDYBH9axyVIV30zLTBM3BvEX5qxtSnFaQCBA16qLaTIFOQZ7uqTuEEZWH1/JU5Me62/Utw53KMV6ETagdrrxH5hAwrj7Izfy392qzZTmPjefJVumXLeXJlp7YMGx4GxUZCmbtesBAqOIGgdDgPJwISO2mT7VOi7pTDP/AMsoUUNZDCSE01b6eUlWWYymNaAP/dqCfQoIIJSK27H0t2HYOtSq7/Uo24yT4WUm/dzemcujyQBCBOiu4bDRciXbmjj9oqlVquE3PwWwdnQdCRA3lWQqynI3Q1uGc4wYLju1I8gt/ZOwsviqCeDTp96NelvyVPZbe6dew4LqqL8wBBkdVrjDW2ZJ5tKWhE8k8UvdlaFKgCpe4A3LUpVoYXibdtmYKXVItXueSEbxHgnrYcnAqv3ir19p02ZszxLQSQDLrCdOMLjNpcz0a1LmJZMEahRtusHZPbShiG5qTahG6w52N7G29WMJttrqhBY5jToXaTv00Hmk8SPcbckaL3QU01AN6XEUybgqqMLc8DuTCDpzSBIvrzTRhasQHCOquMoZQm1K3ogBGYU5YmTxPBSd2cpEaopeLfZS1LaFAGU2i4cDHlA5J9LDtd9F3wClfiA0/FPpY4aDz6JQJcO1o3D71z71XxGMDLARza0aLNxm0TmIaCRyCsufUIDg0wQJB18wkc+xBA/GOdLWhwkxLicxHTd+qt4zBto0Mz3EAQYbYudubPMrMruq52vP8NoJGYAOcd0SRYrM2ziamIfmdIptEBtiAN7jY5jDb2/WnfWrfMshCy3Q7ZObatSEC003HcQND1A11WxsntBQxJy03eOCcrhDiBqRuPkvOdtPcDFwBrytfxHR0E2BsJm65Ts32nbSxzK/tU2OjKLSwgtc4DpoOXMpseWd68iycI0e/Yqnb7w+K8n2ltvCVKjnuoOcS4mc0b7L0w+JrXg2OV4PESHD3LwpdrYYKW9focP9TnKO6l6m+dpYT/DEj+cfJNftfCluQ4Ulp1aahg9RoVikJMq6EsEWcpZ5rqaVbE4B0ZsCDAAHiBgC4aLWFzbmqz/7PgxgRP8AP+UKoQm5FVLZ4voOton3CpSwe7CkffGv4VXOFwm+i+Z3PAEdMpUxYohQBcAXZZ3xoN5WfLs8Yq2XYs2SUqTIqmFwv0aLx1qD4Bir08HRBGakSJvD49LFX6tFgPgdJGUQXA3Ou4ReLJDT0KqxYoZORflnmxfyZWGCoSf4RibS6bczF1ZpYbDjWgD1Kd3cp+RaobLFdDLLaZvqSsbhhrhaZC0MNj8M3XBsLuIfA9IPxWWGpQ1X8PDsVLNNdTbbtnDzJwVI3+sdOdteanp9osO3TBU/x/7Vz0IhOsEe3yHjS/EjqqfbKk0f/DZ+P/anHtwz/Bs/H/tXIlNhLw+Pt8jraMnf2R13992f4Rn/AJP9qVcfCVHDw7E8Tk7/AAfRWRc92i2CKju/aXd41sZPDleJ56O62MQV0xCgq0p1XnpwUlTPURk4u0eGOwwp1M9B+U5neFk3DXRFajYzbUA+i6XZu2i4EEkPFyCQfPdLbWI5842P2gbLpNw9SuKbO+Y2WvuDcgGcsZrExMwYXlWw9q1DIfBLQXtcLODQBInf5gzv3LFkxNdTRGaZ63svtK9rsj25m8rOAHCYt5RzC6bC42nV9hwne02cPJeVbH7ZBgE0Q4Xv7J3/AEfEOF5vfipMR23w7yCKVQG/1d2t5t/ymhknFdxZQi32PXHOTHMELhtkdtJaJa5zftESOF11OB2q2roHC8Xj5q+OWMtOpTLG0W2W0U/eJhTc3VWCDauHa7rv5pBgW7wENxLZ3+5QYnagFmgzxPSbBK3FcyVFssfuLQdABzhMxO22UxlZLjxDfAPPesLbG3HUvCRmJ0vAGm7zXA9ou0g9pzCfFDQDHiFpJlUSy9IItWOtWdxisYHnPUfm5ECG2PsgmG3P9aqltDbORpgDKLe2NQINwfDvvrwjVedVNvkAfwxJ0l3xst/YXZ6pi4fXqgM1DGAj1KrSnIf9qMDbm0XYoljS+DYim1ziRrlAAMN95V3Y/YRzwe9aWMi05Q8k6GIMe5ep7I2BSpANpta0dPzW2zZA4rRHFRW52JRohmDYBq3DtA+7THyXgVNtl9GGiO7yHTLlPSIXzltLGU8PXdQ8biKvdzlbHtZQfa6Lq7DmhjtTdHG/UsGTJuuCurJgxGVWsZS7skEzHAcPNZ1THtG4+5dHjMHmOVwW0eUkLUZFWdtRv1T7lG7bI+ofxfoo4vB5vkng9o8vx9y2aaxO0JILQNCD+quHbY/6f+b9FWxWMbVEOZ/m/wBqzbTnw5IOKl8mnZcGfFkUpR0/tfcxqbIBcC0ERAvJm3h485XS7MeXU2k6kLHGFZ9roSPktCljg0QGn1/RZdknDHJuT+TZtsZ5YKMY/BphqWFnjaX2ff8AolG0vs+/9F0eNw9/ZnN4LP5fdfcvEJuZVm7R+z70oxo+r70cbi7/ACC2PN5fdE8oD1D+9/ZCczExbKPNLx2Ox+By9vclITClbUBOgU7A0/RRx2MbgMyK0oVz92ZwPqEiONxk8Dm7H//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37892" name="AutoShape 4" descr="data:image/jpeg;base64,/9j/4AAQSkZJRgABAQAAAQABAAD/2wCEAAkGBxQSEhUUEhQUFRQWFBQWFRgVFBUXFBcUFBcWFxQVFBUYHSggGBolHBQUITEhJSkrLi4uFx8zODMsNygtLisBCgoKDg0OGhAQGzQmICQsLCwsLi8vLCwsLCwsLCwsNCwsLC8sLDUsLCwsLCwsLCwsLCwsLCwsLCwsLC8sLCwsLP/AABEIAK4BIgMBIgACEQEDEQH/xAAcAAABBQEBAQAAAAAAAAAAAAAAAQIDBAUGBwj/xABFEAABAwIDBQUEBwUHAwUAAAABAAIRAyEEEjEFQVFhcQYTIoGRMqGx0UJSYoKSweEHFCNy8BUWVKLC4vFTg5MkMzRFs//EABoBAAIDAQEAAAAAAAAAAAAAAAACAQMEBQb/xAAuEQACAgEBBgUDBQEBAAAAAAAAAQIRAyEEEhQxQVETUmGhsZHR8AUiMnGB8UL/2gAMAwEAAhEDEQA/APW8yqYrAUqntMHUWPqFPKRQ0nzJUmuRg4rsw0+w4jkb+8LJxHZ+q3QZv5TPu1XaIVUtngzRHasi9TzqvhajdWkdQQoszgvSiFC/B03asYfuhVPZuzLltvdHngxRCnp7RK7Spsei7WmPKQqtXszROmYdCPzCXh5rkNxWN80c+zaQOqnZiWnerlXse36NQjqFUqdkqo9l7T5kfko8PIug3iYn1FDm7inDEkaFUn7CxLPoE9CCqzqFdutN/wCEpXvLoOlF9TcbthzVZwu3i43XKVK9QatISUsS4bil8SSJ8GLR6JhsU111cz81xGycZTqDxO+IIPBauzsblJYXS4b+INwenyWiM+5icU20uh0LgCoyxR064Kma8K5SKnEjQpHEJDT4JlJCOLGJE5ImFGoSoQAJqcmoACmlOKaUAMIQnJqAEKEIUgCEIUAImlOKRADUJyFIFxCEKABCEIAEIQgAQhCACUspEIAXMiUiEACjq0WuEOa09QFIhFE2cj2h7KgtzUMzSNQLkD7PHeuNq7Xr4YsbUDnBrwGvAkljjBB+PkvYJXE9ttluJzt9h3tCBE7+nFZssFFWuRqwyeSSt6/PoT4DbQcBBW1Q2gCF4ji9n4vC1+8bUcKVQlzTIcHTowMFuHCBzgHc2T2gq993NYZXEQzQNJF3SZjThwKranDXmXRePI65M9U/tQa6hWP7UmoA3lPmsDA6gGfMR7twUGDcXYqq6bNeGgfygA+8FSpvQHijr6HaOfNuU9OKYo6JJeeBaCPeD8FIFqgzDNUxEichMINSFOSFADUicmoAbCQhPTYQA1InEJqABCEIACmlOSFACIQhAFxCEIAEIQgAQhCkAQhCAFSIQgBUiEIAEIQgAUVeiHtLXCWkQQVKhQ1ZKdHCbc7PyTSa8ZbOaHC06iOBHEfouewfZbEfvDar2NIpPDvaBzWPsjiLG8L1XF4RtRuVw6Eag8QV552g2m7DvdTLnOgwMrTJ/JY8qcNFyZ0MDjl1fNGnRrkVLSSNRvTOztfMM7hd5Lj5klcNQfi8W91Ns0aZHidfvMptY7j0XZ0HtwlEMc91R31nAB1+mqqX7ebND/daSO3w1QZqcHUEekR8VacLrlNmbdpvNMA3bIdymLTxsuqBm614pJ8jnZ8bjzBCEK8zgkKVCgBiIT0hQAwhNTymlACFNhOSSgBiEEIQAiRKkQA1CEKQLyEIUACEIQAIQhSAIQhAAhCEACEqR7w0S4gDmgBULHxG3wJyscQ3VxEMjiDvCkZtRsB5eYO4C3qk30W+DOro1EKthsa15sDG4kWVlMnZW1QBZu2dk0ajXPe3xAE5mxmsN/FaSFEoqSpkwm4u0eVVdp93MMcTuAbr56Kk0VMRJqeBnXxkcBGi9RxWwMPU1pgHi2Wn3WXJdo+zgoiRVdkNgJGaYuJA00M8o5rDLDKCs6sNohldLmVNlYKnmaymRYiQN3XnyXo9JsNA5LzLY2Ip4eC2ABcn+tV6Zhaoexr2kEOAII5qzZqtlG3aUhyE7KiFsOeNQkdUaNXNHVwTDiqQ1qUx1e35oAehN/eaf/Up/jb805r2nQg9CFACEJCFJCMqAIoSQpS1NIQBEWphCnLVA5ADUicUxSAIQkQBeSpEqgAQhLCAEQnZUZUANSqHE4tlP2nDpv8ARZ1bbRNqbPM/JU5Npx4/5MlRbNfKoqmJY3VwngLn0XObQ2iGx+8Vg3g0HxHkGjVQMx76jf8A09PIPrVPaPPKbjzWWf6hFK0h1jZv1Me76LcreLjf0WZWxTHOuXVHcG+KOu4LJr4BgObE1X1STamHENn+RuvnZW6dR74FMCmwbgBMeVgsctvlLkOopDsc51VppNGQObBi7gDxOgVZ1ClgqEveQGwPE6ZkwAAd/RaDaxa0tpCXX8TtB8+ipUtjMNTvaxNWqNC4SG/yM0b11T482t3b9i6OTd5f9J6NWo5/tgUgGluXXmXH4ALp8I+WNMzbVc20DxD2Yd9E5idLW01WvsugQZuBEQTrzXSxN7wu0pXaNFAQnNC0mQI3nTesHbLqGJAYHOcWmQaYBHMFxsfJc7t7bZq1nteSKNN7mNptMd45hILn8uWgtvVFm16jrAZGbg0RZJKmqY0JOLtE3aTZvduFRhHdgAPpl2YiPpiAInf/AFGr2T240t7u4bpYwRzBWaHy0ybkb+CpbMwWWrLTlHqFmnBpqUBm75nVbRqvY4gy4XynM4z/AMbwsZ20XCRaBvjf6rYoVhdlQywmTxafrA/kqO0NjuLXdyC6BOgII4SNDyICvcqE0MnFbVfIgW6KrjcRVIlhEFuhA19EtKqScpkEEyCIII4gqcZY4XOnyS7w1EWyca94h8SNTlF/cruL2gaY8OUn+ULLqYprYgiToQCoqTXVCe7BM20mT5Kd4g2cLtYuFw2d+o/NL/brmuhrqkcqjt/IrOo7KrCQ6mac73EBvWVobN2HeXVWcC0AvE9UjzQTq9Q0NKj2ldEh5j7TQfXermE7Tk+0GEcRLT71xmJY5ksuBJF5UVFxggGemluKsTCj0rDbdpv1Dh6EfP3K8yo148JB+PovMqWONMyBJi4/MK/szapd7fhduHLcpsKO7c1RELmcLtuqx2oe3e12v3Xa/FdBgNoU648Bhw9pp9ofMc0yZFEqFL3aFJBZSqOUsqAEr5sru7jPHhzezPOFhVK2Pi/c07+05zYI+yR+YXQNK822/jabcUaVSv31RxIIvTZSF4GaYJgrPtDaVq/8dFuLVm1W7QVmWeZI1NN1P4Kriu043mrreHNLvwys1mApFwzPL5Exnt5DX3pKTaIdle/uoEudmYxoGgG8k+a5cpZJOt7T+zQ4LsWDt4k+GhbUGqYJH8oueikNHE4i5caTBqA2HfdBu3z9FDhtuYVr3NwlF1Z187hujSX1NZ5FWmHFVfbILd4p03suRvqEmY5AKieOUVp1FSofQwGGwzgCR3z73dmquHM+0rFeu7L4iKNMH77lm4PBvpvLcNhXk/Sq1AQ0cYLvE8+7mtWjsJ5dmqB5PEmY5NG4KiWz5JPSL7ai2ipgMKXuLw3JSOpd/wC48jiToFrsILTBysGrtJ89wStwVR1ixwYNABc9fko6uzgSDVaTB8LPojqN56p4Ycjl/HSq9QlIWniQ6G0mkj6wBDT9/f5Ir4qnTIa9wLjoxmvUjU9SrrcC9/2G8BYx1VrDbFpsM5QTvJufVdXHsb0b+gm9HqY+CwxLnFjQwEzYWk/E2W9haJAvJO8q0yiBoFMGrfCCihcmRz5kACc0pXCE5oTlZwPazsq6pVNTDGXiX1KQPjh+r2DfJFxxXL4aq4AtfIcDdpsQeBGsrs+0z3s2jTewluXDySObiIVXa23sK8huLpg1Nz2jK+OTxr0KqUru+5buPSjBFcEAjotTBGQWgbpnmrOE2HhqkmjWz3sxxDXA8DvPkFKzZbhIEHcPEIjfCSc93o3/AEI9CtRf4QCZsreGxbmGxWdtFpokB1g6wsRflKMLW81lWTepiG1isDSruzuBFTSRv5EKNuyaDAcwniHOge6EUa/BR46n3m8iNenrqrZarQnUG4XDt9llE2gSCSOYc6VWr1DMNxNNojRun+UBNyNpXv1Lh8FgbRmqdQBMxJ9bLHOEn1/PqG6b9OjYA4pzhwkAGd1/zVmls6oxhdQYwOP2hmPn+q5HDkNNzm5HeeQ+auVcfb2nCNCCRfyKaMJL19gWhJi8Jiaj5cyqXAxcEAX0aTaOizsTRfTdlc1zHRNx6LZ2f2lcfASXN0LodnHUzwVXEbQNI+CDOhMF4BvfhPCVpxzyXW7oMZGHDnPl0xbWd2i0MKZ1N93xTMY6rUMuMAc1Fsltas8BjHPAJ9hhN9Lx5rSm61JLOJqHPcwPz3qTY2O73EOLXOptogtqPbuphpL3eQv1AWhtLs2/KHYirTwrBeXnNUI08NNtyZ5qxtzYL8NhW0NnUnPbiMxxFTLmqvBg5TMBoM6RoIVkVbFnLdVmP/eTZ5/+xxP/AIj8kLnzsbFi37niDzFGx5iyFb4S8359ROMl5Pz6Ht5TXEqzlTYnT1+SrGMnamIqMYe6YXvNmjdJ3uO4LhcV+znE42r3uKrNaTAIawGw45coPqeq9UpNaCBElT4nMG+GAeYJ9wISONu7G3tKo4rY3YHD4bMC97i6M0uAmNwygEDlKjGEwdGqGUsLTc4m7nAOIHV0uPqt3E7HNT2q1XWfC4N8vCNFXbsGkyoKv0gHDMbm83tfelcK/iid7uxo2q1peym1jA0tBggeJ14LRpZV3bZcCB4ZO4iJ4wQ0FLhuzlKnU7wZnkkmXGfE7V0nlPqm7QwtV7hlbYTfnFo4dUslOuYaWOZtSqToPMn3Sp6mNqn2We6ybs7ZWUyRfmtqlTULHJrVsh0uRl0HVzqweVj7ypyaw9lvrB/NajWp4CdYq/8ATIsxG1KwPip2+yL+5WBi2CMxqMJ4h0T5ytSEuVMotdQtFanmN21GuHMD/Sn985vtMPVtwpe5HBOaCOYTkCMqNdofn6JpbClr0mwSNdbKClWIOV3kfmgDmO2FEZw8G5DWkfZbndP4i1cnt7YDy0VHcoHWPmu67VsuznHSRPzWX2pc/vaWmRwAjSCyCRwnT1CqnSRpxTaqjyXarH06liWkRpxUm3NpVKOQtJlzGlxktcXRJkt110K1tuYfO5zt5v0m8LnNvsORk7h+gSR0ZfnSlFFul+0bFNbBuN/ignrAurOG/aY+wq0abhyYwH1iVxDmqMtV93zOc4nqmG/abhfpYfKfvkeub8lbp/tCwL/a75h5C3vBXjxamwocYvoRqet4ntls13tOr+TZB/yBMp9pNmEWrVR1pER7l5PCISeFDt8k2z1g7c2bB/iu8mCffKid2h2e3R9Q/ey/6HLyuEkKVih2Itnpv97sE0yKZP8A3pt0FJvxRQ7a4QujuGEcXvqD3l4C8zhPY1WftXJIVKXf4+x6nW/aHTYP4dHCC1hD6ruV+7AH4isnGftA2hUhvf8AdMd9GmxrQByJlw9VxLGLX2lRg0+Y/NDlo6LY47krNnD1AaoLnPqPcRne9xcTGkk6wJX0Jsto7pmXTI2OkCF887KpHMCR4Yc4wJIaGk5l7h2D2yzEYKm+YiWeIgE5LSBOiWLstyw3UjoIQjv2fXb+IfNCemUWjPriQAN+vRQ0K01HN+qG+hzSR6QpyJFtZkfI8lBiWAuDmHJVAu130hvHMWFxwCUYutbBsp3CQs+njxo4FrtIP5HQj38lP3rtw/JDZAr4b7RAkwJ4oGXWZ6KhtLEVLQ1pG8OBF+RjoqD8RA9nKdYk6cc1jCyz2hqTVezA6Jj2kQIKe1vJcoMbfUg+R9DqpXbRqs0kjoXD0sR1SrbFVtfQLOlqOA/RMNUb5CxqW0zILmOM2kCR0iSR5q4McwtloJEwYaZ/RaIZoS5MC5TfOkn0SufFiswY+LNJaOaHYkG4LnHlpbkrLJNUjokWXUxT2kRpzbKtsxGcAjzEIsgtBOaFX76P0TDXyjWN/NSBacFml+cF0w0OJH8o4dSpMTjGvbEmNCG7+ROnlvS4XDudGcANGjRv5uQBFt3CuqUWkGHCDcSN0gjqsftFSpVsK3NUDXNE6Ekkai99Wrpcc6zRxd8P6C89xm1abw4OAaZIcDq1w3tO9vPdvjVLONxY+OVSRhYDZT8Tn7ggZReSbdJWRjdlB7HMfUDakQCYAsbW5rV2JV7uuBDhTfMkEOaY0LiDEfNcz20r95Xe1kOawmCBugTcbpWfHLTU2TbbOVxVEscWmJBixkeRCrlTymlXpmOSICmqYhRlqYraGIToRCCBiE7KlyoAaFJTF03KtvsvtSlhqmepR711slx4SJuARcoJRNV7P16LadSszu2uPhDiMxi/siSPOEu0XtdEujK2OJtwC0e1PaQ4p7DkLA1uhMmDcyuepNzukp3jpUTDMm76HQbG246kKxglxoPpUmhu+qA3O53Jua28u5LdwezGU2U2uzNyta10ZTLoGcgAzBM7t4VTZWzQ2nmcAJPhG8xvP2VdcARoZnWRHpH5rZseJwuRzP1PaFNqH+mwNiYc3774fJCxRVIsNN2ot0QtNZPMzDvYfIvc9v7oJKtBrhBE/wBbjuU0Ihcg9EY9XAkHwuMcHXHkfnKVoqNFsp5SR6K65tyPRLEKCCk/aL2nxU3xvyhrh7jPuWZi3hzy4O6tNM0/COZAXQtGqjc2f+Ek8anzA51lEg+EM3H2mnyTCawaLXtIDZB+tBm3U+i2KrCdDbfICcMEBchpG7wD5Kl7OujaIox6bn1C0VGuAuAYJcLfWAHJTGm5tg555754C2nmtU07eCLcv6CrVG1LwR6D47krwd22FEVN9RoABJ4yAbdT805z6k+wDf2mkC3NpPzUM1YuQNeMngozW3F95iJM+Um6FcVzfsBtNcI8Wn9b0tNo+iAT1AHnErKbTfEh3QgBJ39RxAzVN+gzN+Eq/wAT0CzYfhKzwPExo3gAk/jMfBRs2CPpuL7yJ3eWk8wAoqeEqmP4tRvHQD0hXNl2Bmo55Bg5nSAeuh1UqV8yRraBFRoEZQL2vO4A8FdKSsLqu554qwBMaPEw9fyXi3amsWV6jRpmP5DReyYur7P8wXjfahs4ytMkB+gta1lq2aKk3Zh26bhFNdzi8Zi394aYdDYBH9axyVIV30zLTBM3BvEX5qxtSnFaQCBA16qLaTIFOQZ7uqTuEEZWH1/JU5Me62/Utw53KMV6ETagdrrxH5hAwrj7Izfy392qzZTmPjefJVumXLeXJlp7YMGx4GxUZCmbtesBAqOIGgdDgPJwISO2mT7VOi7pTDP/AMsoUUNZDCSE01b6eUlWWYymNaAP/dqCfQoIIJSK27H0t2HYOtSq7/Uo24yT4WUm/dzemcujyQBCBOiu4bDRciXbmjj9oqlVquE3PwWwdnQdCRA3lWQqynI3Q1uGc4wYLju1I8gt/ZOwsviqCeDTp96NelvyVPZbe6dew4LqqL8wBBkdVrjDW2ZJ5tKWhE8k8UvdlaFKgCpe4A3LUpVoYXibdtmYKXVItXueSEbxHgnrYcnAqv3ir19p02ZszxLQSQDLrCdOMLjNpcz0a1LmJZMEahRtusHZPbShiG5qTahG6w52N7G29WMJttrqhBY5jToXaTv00Hmk8SPcbckaL3QU01AN6XEUybgqqMLc8DuTCDpzSBIvrzTRhasQHCOquMoZQm1K3ogBGYU5YmTxPBSd2cpEaopeLfZS1LaFAGU2i4cDHlA5J9LDtd9F3wClfiA0/FPpY4aDz6JQJcO1o3D71z71XxGMDLARza0aLNxm0TmIaCRyCsufUIDg0wQJB18wkc+xBA/GOdLWhwkxLicxHTd+qt4zBto0Mz3EAQYbYudubPMrMruq52vP8NoJGYAOcd0SRYrM2ziamIfmdIptEBtiAN7jY5jDb2/WnfWrfMshCy3Q7ZObatSEC003HcQND1A11WxsntBQxJy03eOCcrhDiBqRuPkvOdtPcDFwBrytfxHR0E2BsJm65Ts32nbSxzK/tU2OjKLSwgtc4DpoOXMpseWd68iycI0e/Yqnb7w+K8n2ltvCVKjnuoOcS4mc0b7L0w+JrXg2OV4PESHD3LwpdrYYKW9focP9TnKO6l6m+dpYT/DEj+cfJNftfCluQ4Ulp1aahg9RoVikJMq6EsEWcpZ5rqaVbE4B0ZsCDAAHiBgC4aLWFzbmqz/7PgxgRP8AP+UKoQm5FVLZ4voOton3CpSwe7CkffGv4VXOFwm+i+Z3PAEdMpUxYohQBcAXZZ3xoN5WfLs8Yq2XYs2SUqTIqmFwv0aLx1qD4Bir08HRBGakSJvD49LFX6tFgPgdJGUQXA3Ou4ReLJDT0KqxYoZORflnmxfyZWGCoSf4RibS6bczF1ZpYbDjWgD1Kd3cp+RaobLFdDLLaZvqSsbhhrhaZC0MNj8M3XBsLuIfA9IPxWWGpQ1X8PDsVLNNdTbbtnDzJwVI3+sdOdteanp9osO3TBU/x/7Vz0IhOsEe3yHjS/EjqqfbKk0f/DZ+P/anHtwz/Bs/H/tXIlNhLw+Pt8jraMnf2R13992f4Rn/AJP9qVcfCVHDw7E8Tk7/AAfRWRc92i2CKju/aXd41sZPDleJ56O62MQV0xCgq0p1XnpwUlTPURk4u0eGOwwp1M9B+U5neFk3DXRFajYzbUA+i6XZu2i4EEkPFyCQfPdLbWI5842P2gbLpNw9SuKbO+Y2WvuDcgGcsZrExMwYXlWw9q1DIfBLQXtcLODQBInf5gzv3LFkxNdTRGaZ63svtK9rsj25m8rOAHCYt5RzC6bC42nV9hwne02cPJeVbH7ZBgE0Q4Xv7J3/AEfEOF5vfipMR23w7yCKVQG/1d2t5t/ymhknFdxZQi32PXHOTHMELhtkdtJaJa5zftESOF11OB2q2roHC8Xj5q+OWMtOpTLG0W2W0U/eJhTc3VWCDauHa7rv5pBgW7wENxLZ3+5QYnagFmgzxPSbBK3FcyVFssfuLQdABzhMxO22UxlZLjxDfAPPesLbG3HUvCRmJ0vAGm7zXA9ou0g9pzCfFDQDHiFpJlUSy9IItWOtWdxisYHnPUfm5ECG2PsgmG3P9aqltDbORpgDKLe2NQINwfDvvrwjVedVNvkAfwxJ0l3xst/YXZ6pi4fXqgM1DGAj1KrSnIf9qMDbm0XYoljS+DYim1ziRrlAAMN95V3Y/YRzwe9aWMi05Q8k6GIMe5ep7I2BSpANpta0dPzW2zZA4rRHFRW52JRohmDYBq3DtA+7THyXgVNtl9GGiO7yHTLlPSIXzltLGU8PXdQ8biKvdzlbHtZQfa6Lq7DmhjtTdHG/UsGTJuuCurJgxGVWsZS7skEzHAcPNZ1THtG4+5dHjMHmOVwW0eUkLUZFWdtRv1T7lG7bI+ofxfoo4vB5vkng9o8vx9y2aaxO0JILQNCD+quHbY/6f+b9FWxWMbVEOZ/m/wBqzbTnw5IOKl8mnZcGfFkUpR0/tfcxqbIBcC0ERAvJm3h485XS7MeXU2k6kLHGFZ9roSPktCljg0QGn1/RZdknDHJuT+TZtsZ5YKMY/BphqWFnjaX2ff8AolG0vs+/9F0eNw9/ZnN4LP5fdfcvEJuZVm7R+z70oxo+r70cbi7/ACC2PN5fdE8oD1D+9/ZCczExbKPNLx2Ox+By9vclITClbUBOgU7A0/RRx2MbgMyK0oVz92ZwPqEiONxk8Dm7H//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37894" name="Picture 6" descr="http://www.miguelpena.com/wp-content/uploads/2012/05/blanquear1.jpg?89c063"/>
          <p:cNvPicPr>
            <a:picLocks noChangeAspect="1" noChangeArrowheads="1"/>
          </p:cNvPicPr>
          <p:nvPr/>
        </p:nvPicPr>
        <p:blipFill>
          <a:blip r:embed="rId2"/>
          <a:srcRect/>
          <a:stretch>
            <a:fillRect/>
          </a:stretch>
        </p:blipFill>
        <p:spPr bwMode="auto">
          <a:xfrm>
            <a:off x="4214810" y="2071678"/>
            <a:ext cx="3357586" cy="335758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Rissoler</a:t>
            </a:r>
            <a:r>
              <a:rPr lang="es-CO" sz="4400" b="1"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Es la palabra francesa que se refiere a saltear en mantequilla caliente un producto para darle un bello color amarillo.</a:t>
            </a:r>
          </a:p>
          <a:p>
            <a:pPr algn="ctr"/>
            <a:endParaRPr lang="es-CO" sz="2500" dirty="0"/>
          </a:p>
        </p:txBody>
      </p:sp>
      <p:pic>
        <p:nvPicPr>
          <p:cNvPr id="36866" name="Picture 2" descr="http://www.saborbrasil.it/system/images/imgs/000/000/084/big/rissol.jpg?1318321157"/>
          <p:cNvPicPr>
            <a:picLocks noChangeAspect="1" noChangeArrowheads="1"/>
          </p:cNvPicPr>
          <p:nvPr/>
        </p:nvPicPr>
        <p:blipFill>
          <a:blip r:embed="rId2"/>
          <a:srcRect/>
          <a:stretch>
            <a:fillRect/>
          </a:stretch>
        </p:blipFill>
        <p:spPr bwMode="auto">
          <a:xfrm>
            <a:off x="4143373" y="2000240"/>
            <a:ext cx="3286148" cy="2466425"/>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Áspic:</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Sinónimo de gelatina, se refiere igualmente a preparaciones que se presentan en moldadas con gelatina.</a:t>
            </a:r>
          </a:p>
          <a:p>
            <a:pPr algn="just"/>
            <a:endParaRPr lang="es-CO" sz="2500" dirty="0"/>
          </a:p>
        </p:txBody>
      </p:sp>
      <p:pic>
        <p:nvPicPr>
          <p:cNvPr id="98306" name="Picture 2" descr="http://static.guim.co.uk/sys-images/Guardian/Pix/pictures/2010/4/29/1272535676169/Rabbit-in-aspic-006.jpg"/>
          <p:cNvPicPr>
            <a:picLocks noChangeAspect="1" noChangeArrowheads="1"/>
          </p:cNvPicPr>
          <p:nvPr/>
        </p:nvPicPr>
        <p:blipFill>
          <a:blip r:embed="rId2"/>
          <a:srcRect/>
          <a:stretch>
            <a:fillRect/>
          </a:stretch>
        </p:blipFill>
        <p:spPr bwMode="auto">
          <a:xfrm>
            <a:off x="4143372" y="2214554"/>
            <a:ext cx="3500462" cy="262890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Suprema:</a:t>
            </a:r>
            <a:endParaRPr lang="es-ES" dirty="0"/>
          </a:p>
        </p:txBody>
      </p:sp>
      <p:sp>
        <p:nvSpPr>
          <p:cNvPr id="3" name="2 Marcador de contenido"/>
          <p:cNvSpPr>
            <a:spLocks noGrp="1"/>
          </p:cNvSpPr>
          <p:nvPr>
            <p:ph sz="half" idx="1"/>
          </p:nvPr>
        </p:nvSpPr>
        <p:spPr/>
        <p:txBody>
          <a:bodyPr/>
          <a:lstStyle/>
          <a:p>
            <a:pPr algn="ctr"/>
            <a:r>
              <a:rPr lang="es-CO" sz="2400" dirty="0" smtClean="0"/>
              <a:t>Pechuga de un ave, también se dice de los filetes de pescado.</a:t>
            </a:r>
          </a:p>
          <a:p>
            <a:pPr algn="ctr"/>
            <a:endParaRPr lang="es-CO" dirty="0"/>
          </a:p>
        </p:txBody>
      </p:sp>
      <p:pic>
        <p:nvPicPr>
          <p:cNvPr id="35842" name="Picture 2" descr="http://1.bp.blogspot.com/_XZq2mtHw2yA/TGaHn8pReBI/AAAAAAAAAno/IPqrZAQc59s/s1600/supremas+doradas.JPG"/>
          <p:cNvPicPr>
            <a:picLocks noChangeAspect="1" noChangeArrowheads="1"/>
          </p:cNvPicPr>
          <p:nvPr/>
        </p:nvPicPr>
        <p:blipFill>
          <a:blip r:embed="rId2" cstate="print"/>
          <a:srcRect/>
          <a:stretch>
            <a:fillRect/>
          </a:stretch>
        </p:blipFill>
        <p:spPr bwMode="auto">
          <a:xfrm flipH="1">
            <a:off x="4214810" y="2071678"/>
            <a:ext cx="3815980" cy="314327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Setas</a:t>
            </a:r>
            <a:r>
              <a:rPr lang="es-CO" dirty="0" smtClean="0"/>
              <a:t>:</a:t>
            </a:r>
            <a:endParaRPr lang="es-ES" dirty="0"/>
          </a:p>
        </p:txBody>
      </p:sp>
      <p:sp>
        <p:nvSpPr>
          <p:cNvPr id="3" name="2 Marcador de contenido"/>
          <p:cNvSpPr>
            <a:spLocks noGrp="1"/>
          </p:cNvSpPr>
          <p:nvPr>
            <p:ph sz="half" idx="1"/>
          </p:nvPr>
        </p:nvSpPr>
        <p:spPr/>
        <p:txBody>
          <a:bodyPr/>
          <a:lstStyle/>
          <a:p>
            <a:pPr algn="ctr"/>
            <a:r>
              <a:rPr lang="es-CO" sz="2400" dirty="0" smtClean="0"/>
              <a:t>Hongos, champiñones, portobelos.</a:t>
            </a:r>
          </a:p>
          <a:p>
            <a:pPr algn="ctr"/>
            <a:endParaRPr lang="es-CO" dirty="0"/>
          </a:p>
        </p:txBody>
      </p:sp>
      <p:pic>
        <p:nvPicPr>
          <p:cNvPr id="34818" name="Picture 2" descr="http://ejerciciosencasa.es/wp-content/uploads/2014/02/00017.jpg"/>
          <p:cNvPicPr>
            <a:picLocks noChangeAspect="1" noChangeArrowheads="1"/>
          </p:cNvPicPr>
          <p:nvPr/>
        </p:nvPicPr>
        <p:blipFill>
          <a:blip r:embed="rId2" cstate="print"/>
          <a:srcRect/>
          <a:stretch>
            <a:fillRect/>
          </a:stretch>
        </p:blipFill>
        <p:spPr bwMode="auto">
          <a:xfrm>
            <a:off x="4000496" y="2071678"/>
            <a:ext cx="3714776" cy="278608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Tornear:</a:t>
            </a:r>
            <a:endParaRPr lang="es-ES" dirty="0"/>
          </a:p>
        </p:txBody>
      </p:sp>
      <p:sp>
        <p:nvSpPr>
          <p:cNvPr id="3" name="2 Marcador de contenido"/>
          <p:cNvSpPr>
            <a:spLocks noGrp="1"/>
          </p:cNvSpPr>
          <p:nvPr>
            <p:ph sz="half" idx="1"/>
          </p:nvPr>
        </p:nvSpPr>
        <p:spPr/>
        <p:txBody>
          <a:bodyPr/>
          <a:lstStyle/>
          <a:p>
            <a:pPr algn="ctr"/>
            <a:r>
              <a:rPr lang="es-CO" sz="2400" dirty="0" smtClean="0"/>
              <a:t>Redondear  o das forma a  las papas u otras hortalizas para que queden mejor presentadas.</a:t>
            </a:r>
            <a:endParaRPr lang="es-ES" sz="2400" b="1" dirty="0" smtClean="0"/>
          </a:p>
          <a:p>
            <a:pPr algn="ctr"/>
            <a:endParaRPr lang="es-CO" dirty="0"/>
          </a:p>
        </p:txBody>
      </p:sp>
      <p:pic>
        <p:nvPicPr>
          <p:cNvPr id="32770" name="Picture 2" descr="http://i1.ytimg.com/vi/KJIRuYBoawE/maxresdefault.jpg"/>
          <p:cNvPicPr>
            <a:picLocks noChangeAspect="1" noChangeArrowheads="1"/>
          </p:cNvPicPr>
          <p:nvPr/>
        </p:nvPicPr>
        <p:blipFill>
          <a:blip r:embed="rId2"/>
          <a:srcRect/>
          <a:stretch>
            <a:fillRect/>
          </a:stretch>
        </p:blipFill>
        <p:spPr bwMode="auto">
          <a:xfrm>
            <a:off x="4143372" y="2071678"/>
            <a:ext cx="3571900" cy="236657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t>Trufas:</a:t>
            </a:r>
            <a:endParaRPr lang="es-ES" b="1" dirty="0"/>
          </a:p>
        </p:txBody>
      </p:sp>
      <p:sp>
        <p:nvSpPr>
          <p:cNvPr id="3" name="2 Marcador de contenido"/>
          <p:cNvSpPr>
            <a:spLocks noGrp="1"/>
          </p:cNvSpPr>
          <p:nvPr>
            <p:ph sz="half" idx="1"/>
          </p:nvPr>
        </p:nvSpPr>
        <p:spPr>
          <a:xfrm>
            <a:off x="827485" y="1785926"/>
            <a:ext cx="3297254" cy="4470413"/>
          </a:xfrm>
        </p:spPr>
        <p:txBody>
          <a:bodyPr>
            <a:normAutofit/>
          </a:bodyPr>
          <a:lstStyle/>
          <a:p>
            <a:pPr algn="ctr"/>
            <a:r>
              <a:rPr lang="es-ES" dirty="0" smtClean="0"/>
              <a:t>son el fruto de un hongo subterráneo, fruto de un micelio que se desarrolla en asociación con las raíces de ciertos árboles o arbustos a los que se denominan especies truferas). Se encuentran debajo de la superficie del suelo a unos 20 cm. de profundidad aproximadamente. </a:t>
            </a:r>
            <a:br>
              <a:rPr lang="es-ES" dirty="0" smtClean="0"/>
            </a:br>
            <a:endParaRPr lang="es-ES" dirty="0"/>
          </a:p>
        </p:txBody>
      </p:sp>
      <p:pic>
        <p:nvPicPr>
          <p:cNvPr id="129026" name="Picture 2" descr="http://www.consultatodo.com/trufa/imagenesGeneral/trufas5p.jpg"/>
          <p:cNvPicPr>
            <a:picLocks noChangeAspect="1" noChangeArrowheads="1"/>
          </p:cNvPicPr>
          <p:nvPr/>
        </p:nvPicPr>
        <p:blipFill>
          <a:blip r:embed="rId2"/>
          <a:srcRect/>
          <a:stretch>
            <a:fillRect/>
          </a:stretch>
        </p:blipFill>
        <p:spPr bwMode="auto">
          <a:xfrm>
            <a:off x="4286248" y="2071678"/>
            <a:ext cx="3810000" cy="2314575"/>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Vinagreta:</a:t>
            </a:r>
            <a:endParaRPr lang="es-ES" dirty="0"/>
          </a:p>
        </p:txBody>
      </p:sp>
      <p:sp>
        <p:nvSpPr>
          <p:cNvPr id="3" name="2 Marcador de contenido"/>
          <p:cNvSpPr>
            <a:spLocks noGrp="1"/>
          </p:cNvSpPr>
          <p:nvPr>
            <p:ph sz="half" idx="1"/>
          </p:nvPr>
        </p:nvSpPr>
        <p:spPr/>
        <p:txBody>
          <a:bodyPr>
            <a:normAutofit fontScale="85000" lnSpcReduction="20000"/>
          </a:bodyPr>
          <a:lstStyle/>
          <a:p>
            <a:pPr lvl="0" algn="ctr">
              <a:lnSpc>
                <a:spcPct val="90000"/>
              </a:lnSpc>
            </a:pPr>
            <a:r>
              <a:rPr lang="es-CO" sz="2500" dirty="0" smtClean="0"/>
              <a:t>se trata de una salsa emulsionada que contiene como ingrediente principal cualquier líquido ácido como el vinagre (aunque a veces se tiene en cuenta el zumo de limón en su lugar) y se acompaña mediante una mezcla de un medio graso como puede ser un aceite o una nata agria, mayonesa o yogur natural.</a:t>
            </a:r>
            <a:endParaRPr lang="es-ES" sz="2500" dirty="0" smtClean="0"/>
          </a:p>
          <a:p>
            <a:pPr algn="ctr">
              <a:lnSpc>
                <a:spcPct val="90000"/>
              </a:lnSpc>
            </a:pPr>
            <a:endParaRPr lang="es-CO" sz="2500" dirty="0"/>
          </a:p>
        </p:txBody>
      </p:sp>
      <p:pic>
        <p:nvPicPr>
          <p:cNvPr id="31746" name="Picture 2" descr="http://fotos.starmedia.com/imagenes/2012/02/vinagreta-para-ensaladas.jpg"/>
          <p:cNvPicPr>
            <a:picLocks noChangeAspect="1" noChangeArrowheads="1"/>
          </p:cNvPicPr>
          <p:nvPr/>
        </p:nvPicPr>
        <p:blipFill>
          <a:blip r:embed="rId2"/>
          <a:srcRect/>
          <a:stretch>
            <a:fillRect/>
          </a:stretch>
        </p:blipFill>
        <p:spPr bwMode="auto">
          <a:xfrm>
            <a:off x="4286248" y="2285992"/>
            <a:ext cx="3357586" cy="235745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Almíbar: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Jarabe, espeso o ligero a base de azúcar y agua.</a:t>
            </a:r>
            <a:endParaRPr lang="es-CO" sz="2500" dirty="0"/>
          </a:p>
        </p:txBody>
      </p:sp>
      <p:pic>
        <p:nvPicPr>
          <p:cNvPr id="97282" name="Picture 2" descr="http://s3.amazonaws.com/cocina-prod/public/files/production/step_images/images/4792/original/_DSC3892.JPG?1360274115"/>
          <p:cNvPicPr>
            <a:picLocks noChangeAspect="1" noChangeArrowheads="1"/>
          </p:cNvPicPr>
          <p:nvPr/>
        </p:nvPicPr>
        <p:blipFill>
          <a:blip r:embed="rId2" cstate="print"/>
          <a:srcRect/>
          <a:stretch>
            <a:fillRect/>
          </a:stretch>
        </p:blipFill>
        <p:spPr bwMode="auto">
          <a:xfrm>
            <a:off x="4286248" y="2071678"/>
            <a:ext cx="3241480" cy="250033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Amasar</a:t>
            </a:r>
            <a:r>
              <a:rPr lang="es-CO" sz="4400" dirty="0" smtClean="0"/>
              <a:t>:</a:t>
            </a:r>
            <a:endParaRPr lang="es-ES" dirty="0"/>
          </a:p>
        </p:txBody>
      </p:sp>
      <p:sp>
        <p:nvSpPr>
          <p:cNvPr id="3" name="2 Marcador de contenido"/>
          <p:cNvSpPr>
            <a:spLocks noGrp="1"/>
          </p:cNvSpPr>
          <p:nvPr>
            <p:ph sz="half" idx="1"/>
          </p:nvPr>
        </p:nvSpPr>
        <p:spPr/>
        <p:txBody>
          <a:bodyPr>
            <a:normAutofit lnSpcReduction="10000"/>
          </a:bodyPr>
          <a:lstStyle/>
          <a:p>
            <a:pPr lvl="0" algn="ctr"/>
            <a:r>
              <a:rPr lang="es-CO" sz="2500" dirty="0" smtClean="0"/>
              <a:t>Técnica para aplastar y doblar una pasta hasta que esté compacta y homogénea. Al amasar se estira el gluten de la harina, aportando elasticidad.</a:t>
            </a:r>
          </a:p>
          <a:p>
            <a:pPr algn="ctr"/>
            <a:endParaRPr lang="es-CO" sz="2500" dirty="0"/>
          </a:p>
        </p:txBody>
      </p:sp>
      <p:pic>
        <p:nvPicPr>
          <p:cNvPr id="96258" name="Picture 2" descr="http://www.minuevohogar.cl/wp-content/uploads/2013/07/amasar.jpg"/>
          <p:cNvPicPr>
            <a:picLocks noChangeAspect="1" noChangeArrowheads="1"/>
          </p:cNvPicPr>
          <p:nvPr/>
        </p:nvPicPr>
        <p:blipFill>
          <a:blip r:embed="rId2"/>
          <a:srcRect/>
          <a:stretch>
            <a:fillRect/>
          </a:stretch>
        </p:blipFill>
        <p:spPr bwMode="auto">
          <a:xfrm>
            <a:off x="4214810" y="2071678"/>
            <a:ext cx="3429024" cy="292895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ES" b="1" dirty="0" smtClean="0"/>
              <a:t>Arropar:</a:t>
            </a:r>
            <a:r>
              <a:rPr lang="es-ES" dirty="0" smtClean="0"/>
              <a:t> </a:t>
            </a:r>
            <a:endParaRPr lang="es-ES" dirty="0"/>
          </a:p>
        </p:txBody>
      </p:sp>
      <p:sp>
        <p:nvSpPr>
          <p:cNvPr id="3" name="2 Marcador de contenido"/>
          <p:cNvSpPr>
            <a:spLocks noGrp="1"/>
          </p:cNvSpPr>
          <p:nvPr>
            <p:ph sz="half" idx="1"/>
          </p:nvPr>
        </p:nvSpPr>
        <p:spPr/>
        <p:txBody>
          <a:bodyPr/>
          <a:lstStyle/>
          <a:p>
            <a:pPr algn="ctr"/>
            <a:r>
              <a:rPr lang="es-ES" sz="2000" dirty="0" smtClean="0"/>
              <a:t> tapar con un paño un preparado con levadura o masas basadas en harinas, con el fin de facilitar su fermentación y evitar que genere corteza </a:t>
            </a:r>
          </a:p>
          <a:p>
            <a:endParaRPr lang="es-ES" dirty="0"/>
          </a:p>
        </p:txBody>
      </p:sp>
      <p:sp>
        <p:nvSpPr>
          <p:cNvPr id="6" name="5 Marcador de contenido"/>
          <p:cNvSpPr>
            <a:spLocks noGrp="1"/>
          </p:cNvSpPr>
          <p:nvPr>
            <p:ph sz="half" idx="2"/>
          </p:nvPr>
        </p:nvSpPr>
        <p:spPr/>
        <p:txBody>
          <a:bodyPr/>
          <a:lstStyle/>
          <a:p>
            <a:endParaRPr lang="es-ES"/>
          </a:p>
        </p:txBody>
      </p:sp>
      <p:pic>
        <p:nvPicPr>
          <p:cNvPr id="121858" name="Picture 2" descr="http://i802.photobucket.com/albums/yy304/cocina__2010/cocina9/7-6.jpg"/>
          <p:cNvPicPr>
            <a:picLocks noChangeAspect="1" noChangeArrowheads="1"/>
          </p:cNvPicPr>
          <p:nvPr/>
        </p:nvPicPr>
        <p:blipFill>
          <a:blip r:embed="rId2"/>
          <a:srcRect/>
          <a:stretch>
            <a:fillRect/>
          </a:stretch>
        </p:blipFill>
        <p:spPr bwMode="auto">
          <a:xfrm>
            <a:off x="4214810" y="2000240"/>
            <a:ext cx="3571900" cy="2928934"/>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Aislar:</a:t>
            </a:r>
            <a:endParaRPr lang="es-ES" dirty="0"/>
          </a:p>
        </p:txBody>
      </p:sp>
      <p:sp>
        <p:nvSpPr>
          <p:cNvPr id="3" name="2 Marcador de contenido"/>
          <p:cNvSpPr>
            <a:spLocks noGrp="1"/>
          </p:cNvSpPr>
          <p:nvPr>
            <p:ph sz="half" idx="1"/>
          </p:nvPr>
        </p:nvSpPr>
        <p:spPr/>
        <p:txBody>
          <a:bodyPr/>
          <a:lstStyle/>
          <a:p>
            <a:r>
              <a:rPr lang="es-CO" dirty="0" smtClean="0"/>
              <a:t>llevar a frio un molde untado con aceite y agua para generar una aislante y poder desmoldar postres, paletas, terrinas</a:t>
            </a:r>
            <a:endParaRPr lang="es-ES" dirty="0"/>
          </a:p>
        </p:txBody>
      </p:sp>
      <p:pic>
        <p:nvPicPr>
          <p:cNvPr id="114690" name="Picture 2" descr="http://pad2.whstatic.com/images/thumb/a/ac/Make-a-Bailey's-Cheesecake-Step-2.jpg/670px-Make-a-Bailey's-Cheesecake-Step-2.jpg"/>
          <p:cNvPicPr>
            <a:picLocks noChangeAspect="1" noChangeArrowheads="1"/>
          </p:cNvPicPr>
          <p:nvPr/>
        </p:nvPicPr>
        <p:blipFill>
          <a:blip r:embed="rId2"/>
          <a:srcRect/>
          <a:stretch>
            <a:fillRect/>
          </a:stretch>
        </p:blipFill>
        <p:spPr bwMode="auto">
          <a:xfrm>
            <a:off x="4143372" y="2143117"/>
            <a:ext cx="3643338" cy="2714644"/>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pPr algn="ctr"/>
            <a:r>
              <a:rPr lang="es-CO" b="1" dirty="0" smtClean="0"/>
              <a:t>Atemperar o Temperar:</a:t>
            </a:r>
            <a:endParaRPr lang="es-ES" dirty="0"/>
          </a:p>
        </p:txBody>
      </p:sp>
      <p:sp>
        <p:nvSpPr>
          <p:cNvPr id="3" name="2 Marcador de contenido"/>
          <p:cNvSpPr>
            <a:spLocks noGrp="1"/>
          </p:cNvSpPr>
          <p:nvPr>
            <p:ph sz="half" idx="1"/>
          </p:nvPr>
        </p:nvSpPr>
        <p:spPr/>
        <p:txBody>
          <a:bodyPr>
            <a:normAutofit/>
          </a:bodyPr>
          <a:lstStyle/>
          <a:p>
            <a:pPr algn="ctr"/>
            <a:r>
              <a:rPr lang="es-CO" dirty="0" smtClean="0"/>
              <a:t>En la cocina se emplea este término cuando es necesario igual o regular la temperatura de una preparación. muy utilizado para salsas y chocolate </a:t>
            </a:r>
            <a:endParaRPr lang="es-ES" dirty="0" smtClean="0"/>
          </a:p>
          <a:p>
            <a:endParaRPr lang="es-ES" dirty="0"/>
          </a:p>
        </p:txBody>
      </p:sp>
      <p:pic>
        <p:nvPicPr>
          <p:cNvPr id="119810" name="Picture 2" descr="http://blogdochocolate.com/wp-content/uploads/2012/03/temperagem.jpg"/>
          <p:cNvPicPr>
            <a:picLocks noChangeAspect="1" noChangeArrowheads="1"/>
          </p:cNvPicPr>
          <p:nvPr/>
        </p:nvPicPr>
        <p:blipFill>
          <a:blip r:embed="rId2"/>
          <a:srcRect/>
          <a:stretch>
            <a:fillRect/>
          </a:stretch>
        </p:blipFill>
        <p:spPr bwMode="auto">
          <a:xfrm>
            <a:off x="4214810" y="2000240"/>
            <a:ext cx="3333750" cy="1928826"/>
          </a:xfrm>
          <a:prstGeom prst="rect">
            <a:avLst/>
          </a:prstGeom>
          <a:noFill/>
        </p:spPr>
      </p:pic>
      <p:pic>
        <p:nvPicPr>
          <p:cNvPr id="119812" name="Picture 4" descr="http://www.hersheys.com.mx/postres/assets/images/mexico_postres/Tips/temp_amargo.jpg"/>
          <p:cNvPicPr>
            <a:picLocks noChangeAspect="1" noChangeArrowheads="1"/>
          </p:cNvPicPr>
          <p:nvPr/>
        </p:nvPicPr>
        <p:blipFill>
          <a:blip r:embed="rId3"/>
          <a:srcRect/>
          <a:stretch>
            <a:fillRect/>
          </a:stretch>
        </p:blipFill>
        <p:spPr bwMode="auto">
          <a:xfrm>
            <a:off x="4214811" y="4071942"/>
            <a:ext cx="3357586" cy="1714512"/>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sz="4400" b="1" dirty="0" smtClean="0">
                <a:solidFill>
                  <a:schemeClr val="tx1"/>
                </a:solidFill>
              </a:rPr>
              <a:t>Baño maría</a:t>
            </a:r>
            <a:r>
              <a:rPr lang="es-CO" sz="4400" dirty="0" smtClean="0">
                <a:solidFill>
                  <a:schemeClr val="tx1"/>
                </a:solidFill>
              </a:rPr>
              <a:t>:</a:t>
            </a:r>
            <a:endParaRPr lang="es-ES" dirty="0">
              <a:solidFill>
                <a:schemeClr val="tx1"/>
              </a:solidFill>
            </a:endParaRPr>
          </a:p>
        </p:txBody>
      </p:sp>
      <p:sp>
        <p:nvSpPr>
          <p:cNvPr id="3" name="2 Marcador de contenido"/>
          <p:cNvSpPr>
            <a:spLocks noGrp="1"/>
          </p:cNvSpPr>
          <p:nvPr>
            <p:ph sz="half" idx="1"/>
          </p:nvPr>
        </p:nvSpPr>
        <p:spPr>
          <a:xfrm>
            <a:off x="785786" y="1785926"/>
            <a:ext cx="3297254" cy="4195763"/>
          </a:xfrm>
        </p:spPr>
        <p:txBody>
          <a:bodyPr>
            <a:normAutofit fontScale="92500" lnSpcReduction="20000"/>
          </a:bodyPr>
          <a:lstStyle/>
          <a:p>
            <a:pPr algn="ctr"/>
            <a:r>
              <a:rPr lang="es-CO" sz="2400" dirty="0" smtClean="0"/>
              <a:t>procedimiento que consiste en colocar un recipiente, con alguna preparación, en otro más grande que contiene agua hirviendo. Sirve para conservar el alimento caliente o para cocer con suavidad algunas preparaciones sin riesgo de quemarlas.</a:t>
            </a:r>
          </a:p>
        </p:txBody>
      </p:sp>
      <p:pic>
        <p:nvPicPr>
          <p:cNvPr id="94210" name="Picture 2" descr="http://www.recetascomidas.com/imagenes/videos/reproductor/246.jpg"/>
          <p:cNvPicPr>
            <a:picLocks noChangeAspect="1" noChangeArrowheads="1"/>
          </p:cNvPicPr>
          <p:nvPr/>
        </p:nvPicPr>
        <p:blipFill>
          <a:blip r:embed="rId2"/>
          <a:srcRect/>
          <a:stretch>
            <a:fillRect/>
          </a:stretch>
        </p:blipFill>
        <p:spPr bwMode="auto">
          <a:xfrm>
            <a:off x="4214810" y="1785926"/>
            <a:ext cx="3664207" cy="2286016"/>
          </a:xfrm>
          <a:prstGeom prst="rect">
            <a:avLst/>
          </a:prstGeom>
        </p:spPr>
        <p:style>
          <a:lnRef idx="1">
            <a:schemeClr val="accent5"/>
          </a:lnRef>
          <a:fillRef idx="2">
            <a:schemeClr val="accent5"/>
          </a:fillRef>
          <a:effectRef idx="1">
            <a:schemeClr val="accent5"/>
          </a:effectRef>
          <a:fontRef idx="minor">
            <a:schemeClr val="dk1"/>
          </a:fontRef>
        </p:style>
      </p:pic>
      <p:sp>
        <p:nvSpPr>
          <p:cNvPr id="4" name="2 Marcador de contenido"/>
          <p:cNvSpPr txBox="1">
            <a:spLocks/>
          </p:cNvSpPr>
          <p:nvPr/>
        </p:nvSpPr>
        <p:spPr>
          <a:xfrm>
            <a:off x="4143372" y="4143380"/>
            <a:ext cx="3857652" cy="158417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buFont typeface="Wingdings 3"/>
              <a:buNone/>
            </a:pPr>
            <a:r>
              <a:rPr lang="es-CO" sz="1600" dirty="0" smtClean="0"/>
              <a:t>Se puede hacer al horno o en fuego directo.</a:t>
            </a:r>
          </a:p>
          <a:p>
            <a:endParaRPr lang="es-CO" sz="25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Blanquear:</a:t>
            </a:r>
            <a:endParaRPr lang="es-ES" dirty="0"/>
          </a:p>
        </p:txBody>
      </p:sp>
      <p:sp>
        <p:nvSpPr>
          <p:cNvPr id="3" name="2 Marcador de contenido"/>
          <p:cNvSpPr>
            <a:spLocks noGrp="1"/>
          </p:cNvSpPr>
          <p:nvPr>
            <p:ph sz="half" idx="1"/>
          </p:nvPr>
        </p:nvSpPr>
        <p:spPr/>
        <p:txBody>
          <a:bodyPr>
            <a:normAutofit fontScale="92500" lnSpcReduction="20000"/>
          </a:bodyPr>
          <a:lstStyle/>
          <a:p>
            <a:pPr algn="ctr"/>
            <a:r>
              <a:rPr lang="es-CO" sz="2400" dirty="0" smtClean="0"/>
              <a:t>Hervir hortalizas  unos pocos minutos para resaltar su color, hervir carnes durante unos minutos, en un medio aromatizado, para quitarles su acidez, malos olores y sabores, culminando con una choque térmico.</a:t>
            </a:r>
          </a:p>
          <a:p>
            <a:pPr algn="ctr"/>
            <a:endParaRPr lang="es-CO" sz="2400" dirty="0"/>
          </a:p>
        </p:txBody>
      </p:sp>
      <p:pic>
        <p:nvPicPr>
          <p:cNvPr id="93186" name="Picture 2" descr="http://4.bp.blogspot.com/-HH10MlqBTIo/ULA-lbFJNeI/AAAAAAAAAVo/40Q7ANKzKmk/s1600/como-blanquear-las+frutas-y-verduras.jpg"/>
          <p:cNvPicPr>
            <a:picLocks noChangeAspect="1" noChangeArrowheads="1"/>
          </p:cNvPicPr>
          <p:nvPr/>
        </p:nvPicPr>
        <p:blipFill>
          <a:blip r:embed="rId2"/>
          <a:srcRect/>
          <a:stretch>
            <a:fillRect/>
          </a:stretch>
        </p:blipFill>
        <p:spPr bwMode="auto">
          <a:xfrm>
            <a:off x="4357686" y="2071678"/>
            <a:ext cx="2958880" cy="340517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Bouquet </a:t>
            </a:r>
            <a:r>
              <a:rPr lang="es-CO" sz="4400" b="1" dirty="0" err="1" smtClean="0"/>
              <a:t>Garní</a:t>
            </a:r>
            <a:r>
              <a:rPr lang="es-CO" sz="4400" b="1" dirty="0" smtClean="0"/>
              <a:t>:</a:t>
            </a:r>
            <a:endParaRPr lang="es-ES" dirty="0"/>
          </a:p>
        </p:txBody>
      </p:sp>
      <p:sp>
        <p:nvSpPr>
          <p:cNvPr id="3" name="2 Marcador de contenido"/>
          <p:cNvSpPr>
            <a:spLocks noGrp="1"/>
          </p:cNvSpPr>
          <p:nvPr>
            <p:ph sz="half" idx="1"/>
          </p:nvPr>
        </p:nvSpPr>
        <p:spPr/>
        <p:txBody>
          <a:bodyPr>
            <a:normAutofit fontScale="77500" lnSpcReduction="20000"/>
          </a:bodyPr>
          <a:lstStyle/>
          <a:p>
            <a:pPr lvl="0" algn="ctr"/>
            <a:r>
              <a:rPr lang="es-CO" sz="2500" dirty="0" smtClean="0"/>
              <a:t>Se trata de un manojo de hierbas aromáticas atadas con un hilo, pueden ser: perejil, tomillo, laurel y apio, con este se elaboran muchos tipos de guisos de carne y ave, ragús, sopas y caldos. Generalmente se hierve con el resto de los ingredientes, pero se retira cuando se va a servir el plato.</a:t>
            </a:r>
          </a:p>
          <a:p>
            <a:endParaRPr lang="es-CO" sz="2500" dirty="0"/>
          </a:p>
        </p:txBody>
      </p:sp>
      <p:pic>
        <p:nvPicPr>
          <p:cNvPr id="92162" name="Picture 2" descr="http://www.motherearthliving.com/~/media/Images/MEL/Editorial/Articles/Magazine%20Articles/2009/02-01/2009%20Herb%20of%20the%20Year%20Make%20Your%20Own%20Bouquet%20Garni/Bay4.jpg"/>
          <p:cNvPicPr>
            <a:picLocks noChangeAspect="1" noChangeArrowheads="1"/>
          </p:cNvPicPr>
          <p:nvPr/>
        </p:nvPicPr>
        <p:blipFill>
          <a:blip r:embed="rId2"/>
          <a:srcRect/>
          <a:stretch>
            <a:fillRect/>
          </a:stretch>
        </p:blipFill>
        <p:spPr bwMode="auto">
          <a:xfrm>
            <a:off x="4643438" y="2071679"/>
            <a:ext cx="3143272" cy="307183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Al dente:</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Palabra italiana que significa "al diente" describe las hortalizas o la pasta cocida que ofrecen una ligera resistencia al morderlas.</a:t>
            </a:r>
            <a:endParaRPr lang="es-ES" sz="2500" dirty="0" smtClean="0"/>
          </a:p>
          <a:p>
            <a:endParaRPr lang="es-CO" sz="2500" dirty="0"/>
          </a:p>
        </p:txBody>
      </p:sp>
      <p:pic>
        <p:nvPicPr>
          <p:cNvPr id="107522" name="Picture 2" descr="http://1.bp.blogspot.com/-WEfJTMpNI6M/TZF2BjLTNQI/AAAAAAAAHTY/uifQ8OE77ok/s1600/pasta_cocinando.jpg"/>
          <p:cNvPicPr>
            <a:picLocks noChangeAspect="1" noChangeArrowheads="1"/>
          </p:cNvPicPr>
          <p:nvPr/>
        </p:nvPicPr>
        <p:blipFill>
          <a:blip r:embed="rId2"/>
          <a:srcRect/>
          <a:stretch>
            <a:fillRect/>
          </a:stretch>
        </p:blipFill>
        <p:spPr bwMode="auto">
          <a:xfrm>
            <a:off x="4429124" y="2143116"/>
            <a:ext cx="3214710" cy="2971801"/>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Bridar</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Es amarrar o atar una pieza de carne con hilo grueso para que en la cocción no se deshaga y así conservar su forma.</a:t>
            </a:r>
          </a:p>
          <a:p>
            <a:pPr algn="r"/>
            <a:endParaRPr lang="es-CO" sz="2500" dirty="0"/>
          </a:p>
        </p:txBody>
      </p:sp>
      <p:pic>
        <p:nvPicPr>
          <p:cNvPr id="91138" name="Picture 2" descr="https://encrypted-tbn0.gstatic.com/images?q=tbn:ANd9GcRs3ehy8_qZUCZ82B5kaPnapKw6YTIoyZKZZxzXJZfponQ9ZKrM"/>
          <p:cNvPicPr>
            <a:picLocks noChangeAspect="1" noChangeArrowheads="1"/>
          </p:cNvPicPr>
          <p:nvPr/>
        </p:nvPicPr>
        <p:blipFill>
          <a:blip r:embed="rId2"/>
          <a:srcRect/>
          <a:stretch>
            <a:fillRect/>
          </a:stretch>
        </p:blipFill>
        <p:spPr bwMode="auto">
          <a:xfrm>
            <a:off x="4214811" y="2143116"/>
            <a:ext cx="3513302" cy="328614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Bisque</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sopa preparada exclusivamente a base de cascaras de crustáceos (bogavante, camarones, cangrejos, jaiba) ligada con crema.</a:t>
            </a:r>
          </a:p>
          <a:p>
            <a:pPr algn="ctr"/>
            <a:endParaRPr lang="es-CO" sz="2500" dirty="0"/>
          </a:p>
        </p:txBody>
      </p:sp>
      <p:pic>
        <p:nvPicPr>
          <p:cNvPr id="90114" name="Picture 2" descr="http://www.copykat.com/wp-content/uploads/2010/11/crawfish-bisque.jpg"/>
          <p:cNvPicPr>
            <a:picLocks noChangeAspect="1" noChangeArrowheads="1"/>
          </p:cNvPicPr>
          <p:nvPr/>
        </p:nvPicPr>
        <p:blipFill>
          <a:blip r:embed="rId2"/>
          <a:srcRect/>
          <a:stretch>
            <a:fillRect/>
          </a:stretch>
        </p:blipFill>
        <p:spPr bwMode="auto">
          <a:xfrm>
            <a:off x="4143372" y="2143117"/>
            <a:ext cx="2928958" cy="271464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Brunoise</a:t>
            </a:r>
            <a:r>
              <a:rPr lang="es-CO" sz="4400" b="1" dirty="0" smtClean="0"/>
              <a:t>:</a:t>
            </a:r>
            <a:endParaRPr lang="es-ES" dirty="0"/>
          </a:p>
        </p:txBody>
      </p:sp>
      <p:sp>
        <p:nvSpPr>
          <p:cNvPr id="3" name="2 Marcador de contenido"/>
          <p:cNvSpPr>
            <a:spLocks noGrp="1"/>
          </p:cNvSpPr>
          <p:nvPr>
            <p:ph sz="half" idx="1"/>
          </p:nvPr>
        </p:nvSpPr>
        <p:spPr/>
        <p:txBody>
          <a:bodyPr>
            <a:normAutofit fontScale="77500" lnSpcReduction="20000"/>
          </a:bodyPr>
          <a:lstStyle/>
          <a:p>
            <a:pPr lvl="0" algn="ctr"/>
            <a:r>
              <a:rPr lang="es-CO" sz="2400" dirty="0" smtClean="0"/>
              <a:t>Es cortar las verduras en pequeños dados (de 1 a 2 mm de lado. Puede elaborarse con una enorme variedad de vegetales o verduras como zanahoria, cebolla, ajo, nabo, pimiento, etc. </a:t>
            </a:r>
          </a:p>
          <a:p>
            <a:pPr marL="109728" lvl="0" indent="0" algn="ctr">
              <a:buNone/>
            </a:pPr>
            <a:r>
              <a:rPr lang="es-CO" sz="2400" dirty="0" smtClean="0"/>
              <a:t>El corte brunoise se utiliza tanto para preparaciones en las que el corte estará visible (como un aderezo o una ensalada) así como en salsas o rellenos.</a:t>
            </a:r>
            <a:endParaRPr lang="es-ES" sz="2400" dirty="0" smtClean="0"/>
          </a:p>
          <a:p>
            <a:pPr algn="ctr"/>
            <a:endParaRPr lang="es-CO" sz="2400" dirty="0"/>
          </a:p>
        </p:txBody>
      </p:sp>
      <p:sp>
        <p:nvSpPr>
          <p:cNvPr id="5" name="4 Marcador de contenido"/>
          <p:cNvSpPr>
            <a:spLocks noGrp="1"/>
          </p:cNvSpPr>
          <p:nvPr>
            <p:ph sz="half" idx="2"/>
          </p:nvPr>
        </p:nvSpPr>
        <p:spPr/>
        <p:txBody>
          <a:bodyPr>
            <a:normAutofit fontScale="77500" lnSpcReduction="20000"/>
          </a:bodyPr>
          <a:lstStyle/>
          <a:p>
            <a:endParaRPr lang="es-ES"/>
          </a:p>
        </p:txBody>
      </p:sp>
      <p:pic>
        <p:nvPicPr>
          <p:cNvPr id="89090" name="Picture 2" descr="https://encrypted-tbn1.gstatic.com/images?q=tbn:ANd9GcQLm_OtyW8Q-UZHrUd-Lkf9v8-v7r82ecfW-tkHfhxOCK51UbRJuA"/>
          <p:cNvPicPr>
            <a:picLocks noChangeAspect="1" noChangeArrowheads="1"/>
          </p:cNvPicPr>
          <p:nvPr/>
        </p:nvPicPr>
        <p:blipFill>
          <a:blip r:embed="rId2"/>
          <a:srcRect/>
          <a:stretch>
            <a:fillRect/>
          </a:stretch>
        </p:blipFill>
        <p:spPr bwMode="auto">
          <a:xfrm>
            <a:off x="4286248" y="2143116"/>
            <a:ext cx="3214710" cy="278608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Brasear:</a:t>
            </a:r>
            <a:endParaRPr lang="es-ES" dirty="0"/>
          </a:p>
        </p:txBody>
      </p:sp>
      <p:sp>
        <p:nvSpPr>
          <p:cNvPr id="3" name="2 Marcador de contenido"/>
          <p:cNvSpPr>
            <a:spLocks noGrp="1"/>
          </p:cNvSpPr>
          <p:nvPr>
            <p:ph sz="half" idx="1"/>
          </p:nvPr>
        </p:nvSpPr>
        <p:spPr/>
        <p:txBody>
          <a:bodyPr>
            <a:normAutofit fontScale="92500"/>
          </a:bodyPr>
          <a:lstStyle/>
          <a:p>
            <a:pPr lvl="0" algn="ctr"/>
            <a:r>
              <a:rPr lang="es-CO" sz="2500" dirty="0" smtClean="0"/>
              <a:t>cocer lentamente o durante largo tiempo una carne o una legumbre en su salsa de acompañamiento, generalmente se aplica a piezas grandes y lleva una cocción mixta .</a:t>
            </a:r>
          </a:p>
          <a:p>
            <a:pPr algn="ctr"/>
            <a:endParaRPr lang="es-CO" sz="2500" dirty="0"/>
          </a:p>
        </p:txBody>
      </p:sp>
      <p:pic>
        <p:nvPicPr>
          <p:cNvPr id="88066" name="Picture 2" descr="http://figosefunghis.com.br/wp-content/uploads/2012/09/braseado-ossobuco_1-c%C3%B3pia.jpg"/>
          <p:cNvPicPr>
            <a:picLocks noChangeAspect="1" noChangeArrowheads="1"/>
          </p:cNvPicPr>
          <p:nvPr/>
        </p:nvPicPr>
        <p:blipFill>
          <a:blip r:embed="rId2"/>
          <a:srcRect/>
          <a:stretch>
            <a:fillRect/>
          </a:stretch>
        </p:blipFill>
        <p:spPr bwMode="auto">
          <a:xfrm>
            <a:off x="4786314" y="2000240"/>
            <a:ext cx="3143272" cy="2214578"/>
          </a:xfrm>
          <a:prstGeom prst="rect">
            <a:avLst/>
          </a:prstGeom>
        </p:spPr>
        <p:style>
          <a:lnRef idx="1">
            <a:schemeClr val="accent5"/>
          </a:lnRef>
          <a:fillRef idx="2">
            <a:schemeClr val="accent5"/>
          </a:fillRef>
          <a:effectRef idx="1">
            <a:schemeClr val="accent5"/>
          </a:effectRef>
          <a:fontRef idx="minor">
            <a:schemeClr val="dk1"/>
          </a:fontRef>
        </p:style>
      </p:pic>
      <p:pic>
        <p:nvPicPr>
          <p:cNvPr id="86018" name="Picture 2" descr="https://image.jimcdn.com/app/cms/image/transf/dimension=687x10000:format=jpg/path/s5fe9df7b978cf50c/image/i535313daee4b8195/version/1399444878/image.jpg"/>
          <p:cNvPicPr>
            <a:picLocks noChangeAspect="1" noChangeArrowheads="1"/>
          </p:cNvPicPr>
          <p:nvPr/>
        </p:nvPicPr>
        <p:blipFill>
          <a:blip r:embed="rId3"/>
          <a:srcRect/>
          <a:stretch>
            <a:fillRect/>
          </a:stretch>
        </p:blipFill>
        <p:spPr bwMode="auto">
          <a:xfrm>
            <a:off x="4786314" y="4286256"/>
            <a:ext cx="3143272" cy="1928826"/>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sz="4400" b="1" dirty="0" err="1" smtClean="0"/>
              <a:t>Court-Bouillon</a:t>
            </a:r>
            <a:r>
              <a:rPr lang="es-CO" sz="4400" b="1" dirty="0" smtClean="0"/>
              <a:t>:</a:t>
            </a:r>
            <a:endParaRPr lang="es-ES" dirty="0"/>
          </a:p>
        </p:txBody>
      </p:sp>
      <p:sp>
        <p:nvSpPr>
          <p:cNvPr id="3" name="2 Marcador de contenido"/>
          <p:cNvSpPr>
            <a:spLocks noGrp="1"/>
          </p:cNvSpPr>
          <p:nvPr>
            <p:ph sz="half" idx="1"/>
          </p:nvPr>
        </p:nvSpPr>
        <p:spPr>
          <a:xfrm>
            <a:off x="785786" y="1714488"/>
            <a:ext cx="3297254" cy="4195763"/>
          </a:xfrm>
        </p:spPr>
        <p:txBody>
          <a:bodyPr>
            <a:normAutofit fontScale="62500" lnSpcReduction="20000"/>
          </a:bodyPr>
          <a:lstStyle/>
          <a:p>
            <a:pPr algn="ctr"/>
            <a:r>
              <a:rPr lang="es-CO" sz="2600" dirty="0" smtClean="0"/>
              <a:t>Es el nombre que se da al caldo en la cocina francesa. El nombre de esta preparación proviene del verbo francés: </a:t>
            </a:r>
            <a:r>
              <a:rPr lang="es-CO" sz="2600" dirty="0" err="1" smtClean="0"/>
              <a:t>bouillir</a:t>
            </a:r>
            <a:r>
              <a:rPr lang="es-CO" sz="2600" dirty="0" smtClean="0"/>
              <a:t> que significa hervir. El </a:t>
            </a:r>
            <a:r>
              <a:rPr lang="es-CO" sz="2600" dirty="0" err="1" smtClean="0"/>
              <a:t>bouillon</a:t>
            </a:r>
            <a:r>
              <a:rPr lang="es-CO" sz="2600" dirty="0" smtClean="0"/>
              <a:t> puede ser tanto un caldo de verduras, como un caldo de carne o un caldo de ave. Pero lo que llamamos court-bouillon (</a:t>
            </a:r>
            <a:r>
              <a:rPr lang="es-CO" sz="2600" b="1" dirty="0" smtClean="0"/>
              <a:t>caldo corto</a:t>
            </a:r>
            <a:r>
              <a:rPr lang="es-CO" sz="2600" dirty="0" smtClean="0"/>
              <a:t>), es un caldo de pescado  debido a que se hierve poco tiempo, y sirve para escaldar el pescado. A parte de la </a:t>
            </a:r>
            <a:r>
              <a:rPr lang="es-CO" sz="2600" dirty="0" err="1" smtClean="0"/>
              <a:t>mirepoix</a:t>
            </a:r>
            <a:r>
              <a:rPr lang="es-CO" sz="2600" dirty="0" smtClean="0"/>
              <a:t> y del bouquet </a:t>
            </a:r>
            <a:r>
              <a:rPr lang="es-CO" sz="2600" dirty="0" err="1" smtClean="0"/>
              <a:t>garní</a:t>
            </a:r>
            <a:r>
              <a:rPr lang="es-CO" sz="2600" dirty="0" smtClean="0"/>
              <a:t>, lleva vino blanco seco o a veces vinagre.</a:t>
            </a:r>
          </a:p>
          <a:p>
            <a:pPr lvl="0" algn="ctr"/>
            <a:endParaRPr lang="es-CO" sz="2400" dirty="0" smtClean="0"/>
          </a:p>
        </p:txBody>
      </p:sp>
      <p:pic>
        <p:nvPicPr>
          <p:cNvPr id="87042" name="Picture 2" descr="http://files.meilleurduchef.com/mdc/photo/recette/court-bouillon/court-bouillon-640.jpg"/>
          <p:cNvPicPr>
            <a:picLocks noChangeAspect="1" noChangeArrowheads="1"/>
          </p:cNvPicPr>
          <p:nvPr/>
        </p:nvPicPr>
        <p:blipFill>
          <a:blip r:embed="rId2"/>
          <a:srcRect/>
          <a:stretch>
            <a:fillRect/>
          </a:stretch>
        </p:blipFill>
        <p:spPr bwMode="auto">
          <a:xfrm>
            <a:off x="4143372" y="2000240"/>
            <a:ext cx="3500462" cy="2430247"/>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Catar</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Probar, degustar algo para examinar su sabor o sazón.</a:t>
            </a:r>
          </a:p>
          <a:p>
            <a:pPr algn="ctr"/>
            <a:endParaRPr lang="es-CO" sz="2500" dirty="0"/>
          </a:p>
        </p:txBody>
      </p:sp>
      <p:pic>
        <p:nvPicPr>
          <p:cNvPr id="86018" name="Picture 2" descr="http://www.waribo.es/imagenes/images/curso-cata-vino.jpg"/>
          <p:cNvPicPr>
            <a:picLocks noChangeAspect="1" noChangeArrowheads="1"/>
          </p:cNvPicPr>
          <p:nvPr/>
        </p:nvPicPr>
        <p:blipFill>
          <a:blip r:embed="rId2"/>
          <a:srcRect/>
          <a:stretch>
            <a:fillRect/>
          </a:stretch>
        </p:blipFill>
        <p:spPr bwMode="auto">
          <a:xfrm>
            <a:off x="4143372" y="2071678"/>
            <a:ext cx="3885012" cy="262890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Caviar:</a:t>
            </a:r>
            <a:endParaRPr lang="es-ES" dirty="0"/>
          </a:p>
        </p:txBody>
      </p:sp>
      <p:sp>
        <p:nvSpPr>
          <p:cNvPr id="3" name="2 Marcador de contenido"/>
          <p:cNvSpPr>
            <a:spLocks noGrp="1"/>
          </p:cNvSpPr>
          <p:nvPr>
            <p:ph sz="half" idx="1"/>
          </p:nvPr>
        </p:nvSpPr>
        <p:spPr/>
        <p:txBody>
          <a:bodyPr>
            <a:normAutofit lnSpcReduction="10000"/>
          </a:bodyPr>
          <a:lstStyle/>
          <a:p>
            <a:pPr algn="ctr"/>
            <a:r>
              <a:rPr lang="es-CO" sz="2500" dirty="0" smtClean="0"/>
              <a:t>son las huevas del pez conocido como esturión (especie originaria de los ríos y lagos del este de Europa y centro de Asia) que se destinan al consumo humano.</a:t>
            </a:r>
          </a:p>
          <a:p>
            <a:pPr algn="ctr"/>
            <a:endParaRPr lang="es-CO" sz="2500" dirty="0"/>
          </a:p>
        </p:txBody>
      </p:sp>
      <p:pic>
        <p:nvPicPr>
          <p:cNvPr id="6146" name="Picture 2" descr="http://www.sibaritia.com/blog/wp-content/uploads/caviar-nacar.jpg"/>
          <p:cNvPicPr>
            <a:picLocks noChangeAspect="1" noChangeArrowheads="1"/>
          </p:cNvPicPr>
          <p:nvPr/>
        </p:nvPicPr>
        <p:blipFill>
          <a:blip r:embed="rId2"/>
          <a:srcRect/>
          <a:stretch>
            <a:fillRect/>
          </a:stretch>
        </p:blipFill>
        <p:spPr bwMode="auto">
          <a:xfrm>
            <a:off x="4214810" y="2071678"/>
            <a:ext cx="3250452" cy="250033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Carcasa:</a:t>
            </a:r>
            <a:endParaRPr lang="es-ES" dirty="0"/>
          </a:p>
        </p:txBody>
      </p:sp>
      <p:sp>
        <p:nvSpPr>
          <p:cNvPr id="3" name="2 Marcador de contenido"/>
          <p:cNvSpPr>
            <a:spLocks noGrp="1"/>
          </p:cNvSpPr>
          <p:nvPr>
            <p:ph sz="half" idx="1"/>
          </p:nvPr>
        </p:nvSpPr>
        <p:spPr/>
        <p:txBody>
          <a:bodyPr/>
          <a:lstStyle/>
          <a:p>
            <a:pPr lvl="0" algn="ctr"/>
            <a:r>
              <a:rPr lang="es-CO" sz="2400" dirty="0" smtClean="0"/>
              <a:t>Esqueleto de un ave.</a:t>
            </a:r>
          </a:p>
          <a:p>
            <a:pPr algn="ctr"/>
            <a:endParaRPr lang="es-CO" dirty="0"/>
          </a:p>
        </p:txBody>
      </p:sp>
      <p:pic>
        <p:nvPicPr>
          <p:cNvPr id="84994" name="Picture 2" descr="http://m1.paperblog.com/i/202/2027030/despiece-pollo-L-ejUeHa.jpeg"/>
          <p:cNvPicPr>
            <a:picLocks noChangeAspect="1" noChangeArrowheads="1"/>
          </p:cNvPicPr>
          <p:nvPr/>
        </p:nvPicPr>
        <p:blipFill>
          <a:blip r:embed="rId2"/>
          <a:srcRect/>
          <a:stretch>
            <a:fillRect/>
          </a:stretch>
        </p:blipFill>
        <p:spPr bwMode="auto">
          <a:xfrm>
            <a:off x="4214810" y="2071678"/>
            <a:ext cx="3286148" cy="242889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Carpaccio</a:t>
            </a:r>
            <a:r>
              <a:rPr lang="es-CO" sz="4400" b="1" dirty="0" smtClean="0"/>
              <a:t>:</a:t>
            </a:r>
            <a:endParaRPr lang="es-ES" dirty="0"/>
          </a:p>
        </p:txBody>
      </p:sp>
      <p:sp>
        <p:nvSpPr>
          <p:cNvPr id="3" name="2 Marcador de contenido"/>
          <p:cNvSpPr>
            <a:spLocks noGrp="1"/>
          </p:cNvSpPr>
          <p:nvPr>
            <p:ph sz="half" idx="1"/>
          </p:nvPr>
        </p:nvSpPr>
        <p:spPr>
          <a:xfrm>
            <a:off x="827485" y="1928802"/>
            <a:ext cx="3297254" cy="4327537"/>
          </a:xfrm>
        </p:spPr>
        <p:txBody>
          <a:bodyPr>
            <a:normAutofit fontScale="70000" lnSpcReduction="20000"/>
          </a:bodyPr>
          <a:lstStyle/>
          <a:p>
            <a:pPr algn="ctr"/>
            <a:r>
              <a:rPr lang="es-CO" sz="2500" dirty="0" smtClean="0"/>
              <a:t>Se utiliza el solomito ya que es la parte más tierna y magra, se pone en papel aluminio y se congela para poderlo porcionar en lochas muy delgada, se marinan con limón, vino, hiervas, sal, pimienta, aceite de oliva</a:t>
            </a:r>
            <a:r>
              <a:rPr lang="es-ES" sz="2500" dirty="0" smtClean="0"/>
              <a:t> y queso parmesano .        muchas veces se habla de </a:t>
            </a:r>
            <a:r>
              <a:rPr lang="es-ES" sz="2500" dirty="0" err="1" smtClean="0"/>
              <a:t>carpaccio</a:t>
            </a:r>
            <a:r>
              <a:rPr lang="es-ES" sz="2500" dirty="0" smtClean="0"/>
              <a:t> como una técnica la cual es cortar lochas muy delgada  de otros productos que no sea solomito como salmón, pulpo, vegetales entre otras</a:t>
            </a:r>
            <a:endParaRPr lang="es-CO" sz="2500" dirty="0" smtClean="0"/>
          </a:p>
          <a:p>
            <a:pPr algn="ctr"/>
            <a:endParaRPr lang="es-CO" sz="2500" dirty="0"/>
          </a:p>
        </p:txBody>
      </p:sp>
      <p:pic>
        <p:nvPicPr>
          <p:cNvPr id="1026" name="Picture 2" descr="http://2.bp.blogspot.com/-nsnDq6xB8TM/UkjLxxCB0SI/AAAAAAAAIVw/hAXKSQ7Ifds/s1600/IMG_7636.JPG"/>
          <p:cNvPicPr>
            <a:picLocks noChangeAspect="1" noChangeArrowheads="1"/>
          </p:cNvPicPr>
          <p:nvPr/>
        </p:nvPicPr>
        <p:blipFill>
          <a:blip r:embed="rId2" cstate="print"/>
          <a:srcRect/>
          <a:stretch>
            <a:fillRect/>
          </a:stretch>
        </p:blipFill>
        <p:spPr bwMode="auto">
          <a:xfrm>
            <a:off x="4214810" y="1714488"/>
            <a:ext cx="3357586" cy="2214578"/>
          </a:xfrm>
          <a:prstGeom prst="rect">
            <a:avLst/>
          </a:prstGeom>
        </p:spPr>
        <p:style>
          <a:lnRef idx="1">
            <a:schemeClr val="accent5"/>
          </a:lnRef>
          <a:fillRef idx="2">
            <a:schemeClr val="accent5"/>
          </a:fillRef>
          <a:effectRef idx="1">
            <a:schemeClr val="accent5"/>
          </a:effectRef>
          <a:fontRef idx="minor">
            <a:schemeClr val="dk1"/>
          </a:fontRef>
        </p:style>
      </p:pic>
      <p:pic>
        <p:nvPicPr>
          <p:cNvPr id="80898" name="Picture 2" descr="http://elgranchef.imujer.com/sites/elgranchef.imujer.com/files/Carpaccio-de-salmon-2.jpg"/>
          <p:cNvPicPr>
            <a:picLocks noChangeAspect="1" noChangeArrowheads="1"/>
          </p:cNvPicPr>
          <p:nvPr/>
        </p:nvPicPr>
        <p:blipFill>
          <a:blip r:embed="rId3"/>
          <a:srcRect/>
          <a:stretch>
            <a:fillRect/>
          </a:stretch>
        </p:blipFill>
        <p:spPr bwMode="auto">
          <a:xfrm>
            <a:off x="4214810" y="4000504"/>
            <a:ext cx="3357586" cy="214314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pPr algn="ctr"/>
            <a:r>
              <a:rPr lang="es-CO" b="1" dirty="0" smtClean="0"/>
              <a:t>Cernir:</a:t>
            </a:r>
            <a:endParaRPr lang="es-ES" dirty="0"/>
          </a:p>
        </p:txBody>
      </p:sp>
      <p:sp>
        <p:nvSpPr>
          <p:cNvPr id="3" name="2 Marcador de contenido"/>
          <p:cNvSpPr>
            <a:spLocks noGrp="1"/>
          </p:cNvSpPr>
          <p:nvPr>
            <p:ph sz="half" idx="1"/>
          </p:nvPr>
        </p:nvSpPr>
        <p:spPr/>
        <p:txBody>
          <a:bodyPr>
            <a:normAutofit/>
          </a:bodyPr>
          <a:lstStyle/>
          <a:p>
            <a:pPr lvl="0"/>
            <a:r>
              <a:rPr lang="es-CO" dirty="0" smtClean="0"/>
              <a:t>pasar cualquier polvo por un tamiz, coladera o cernidor para hacerlo más fino y ligero.</a:t>
            </a:r>
          </a:p>
          <a:p>
            <a:endParaRPr lang="es-CO" dirty="0"/>
          </a:p>
        </p:txBody>
      </p:sp>
      <p:pic>
        <p:nvPicPr>
          <p:cNvPr id="83970" name="Picture 2" descr="http://3.bp.blogspot.com/-JpX4BHaDql8/Tg4GXITkJ7I/AAAAAAAAADQ/ncXv1HXsXcI/s1600/cernir.jpg"/>
          <p:cNvPicPr>
            <a:picLocks noChangeAspect="1" noChangeArrowheads="1"/>
          </p:cNvPicPr>
          <p:nvPr/>
        </p:nvPicPr>
        <p:blipFill>
          <a:blip r:embed="rId2"/>
          <a:srcRect/>
          <a:stretch>
            <a:fillRect/>
          </a:stretch>
        </p:blipFill>
        <p:spPr bwMode="auto">
          <a:xfrm>
            <a:off x="4214810" y="2000240"/>
            <a:ext cx="3429024" cy="380174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Abrillantar:</a:t>
            </a:r>
            <a:endParaRPr lang="es-ES" dirty="0"/>
          </a:p>
        </p:txBody>
      </p:sp>
      <p:sp>
        <p:nvSpPr>
          <p:cNvPr id="3" name="2 Marcador de contenido"/>
          <p:cNvSpPr>
            <a:spLocks noGrp="1"/>
          </p:cNvSpPr>
          <p:nvPr>
            <p:ph sz="half" idx="1"/>
          </p:nvPr>
        </p:nvSpPr>
        <p:spPr>
          <a:xfrm>
            <a:off x="428596" y="2214554"/>
            <a:ext cx="3621558" cy="3416301"/>
          </a:xfrm>
        </p:spPr>
        <p:txBody>
          <a:bodyPr>
            <a:normAutofit fontScale="85000" lnSpcReduction="20000"/>
          </a:bodyPr>
          <a:lstStyle/>
          <a:p>
            <a:pPr algn="ctr"/>
            <a:r>
              <a:rPr lang="es-ES" sz="2800" dirty="0" smtClean="0"/>
              <a:t>Técnica empleada en la cocina. Es la acción de dar brillo a un alimento con el fin de mejorar su aspecto y apariencia, pintándolo con huevo, mantequilla clarificada, jalea o gelatinas </a:t>
            </a:r>
            <a:endParaRPr lang="es-CO" sz="2500" dirty="0"/>
          </a:p>
        </p:txBody>
      </p:sp>
      <p:pic>
        <p:nvPicPr>
          <p:cNvPr id="106500" name="Picture 4" descr="http://europast.mundodirect.com/pap/massini-ind/massini022.jpg"/>
          <p:cNvPicPr>
            <a:picLocks noChangeAspect="1" noChangeArrowheads="1"/>
          </p:cNvPicPr>
          <p:nvPr/>
        </p:nvPicPr>
        <p:blipFill>
          <a:blip r:embed="rId2"/>
          <a:srcRect/>
          <a:stretch>
            <a:fillRect/>
          </a:stretch>
        </p:blipFill>
        <p:spPr bwMode="auto">
          <a:xfrm>
            <a:off x="4214810" y="2285992"/>
            <a:ext cx="3857652" cy="292895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Tamizar: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colar un producto con un cedazo o tamiz para sacarle las partes inútiles.</a:t>
            </a:r>
          </a:p>
          <a:p>
            <a:endParaRPr lang="es-CO" sz="2500" dirty="0"/>
          </a:p>
        </p:txBody>
      </p:sp>
      <p:pic>
        <p:nvPicPr>
          <p:cNvPr id="33794" name="Picture 2" descr="http://static.hogarutil.com/archivos/201111/paso3-cocinar-salsa-triturar-y-colar-640x560x80.jpg?1"/>
          <p:cNvPicPr>
            <a:picLocks noChangeAspect="1" noChangeArrowheads="1"/>
          </p:cNvPicPr>
          <p:nvPr/>
        </p:nvPicPr>
        <p:blipFill>
          <a:blip r:embed="rId2"/>
          <a:srcRect/>
          <a:stretch>
            <a:fillRect/>
          </a:stretch>
        </p:blipFill>
        <p:spPr bwMode="auto">
          <a:xfrm>
            <a:off x="4214810" y="2000240"/>
            <a:ext cx="3643338" cy="271464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Cincelar: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Hacer incisiones poco profundas en un pescado para facilitar la cocción.</a:t>
            </a:r>
          </a:p>
          <a:p>
            <a:endParaRPr lang="es-CO" sz="2500" dirty="0"/>
          </a:p>
        </p:txBody>
      </p:sp>
      <p:pic>
        <p:nvPicPr>
          <p:cNvPr id="82946" name="Picture 2" descr="http://4.bp.blogspot.com/-C0a1eyYdmek/Tab0iVAe_dI/AAAAAAAAAGs/tJnv-nfy0Os/s1600/004.JPG"/>
          <p:cNvPicPr>
            <a:picLocks noChangeAspect="1" noChangeArrowheads="1"/>
          </p:cNvPicPr>
          <p:nvPr/>
        </p:nvPicPr>
        <p:blipFill>
          <a:blip r:embed="rId2" cstate="print"/>
          <a:srcRect/>
          <a:stretch>
            <a:fillRect/>
          </a:stretch>
        </p:blipFill>
        <p:spPr bwMode="auto">
          <a:xfrm>
            <a:off x="4214810" y="2000240"/>
            <a:ext cx="3524274" cy="264320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err="1" smtClean="0"/>
              <a:t>Chiffonade</a:t>
            </a:r>
            <a:r>
              <a:rPr lang="es-CO" b="1" dirty="0" smtClean="0"/>
              <a:t>:</a:t>
            </a:r>
            <a:endParaRPr lang="es-ES" dirty="0"/>
          </a:p>
        </p:txBody>
      </p:sp>
      <p:sp>
        <p:nvSpPr>
          <p:cNvPr id="3" name="2 Marcador de contenido"/>
          <p:cNvSpPr>
            <a:spLocks noGrp="1"/>
          </p:cNvSpPr>
          <p:nvPr>
            <p:ph sz="half" idx="1"/>
          </p:nvPr>
        </p:nvSpPr>
        <p:spPr/>
        <p:txBody>
          <a:bodyPr/>
          <a:lstStyle/>
          <a:p>
            <a:pPr lvl="0" algn="ctr"/>
            <a:r>
              <a:rPr lang="es-CO" sz="2000" dirty="0" smtClean="0"/>
              <a:t>corte que se realiza generalmente a las hojas verdes, es como el corte julianas en las hojas.</a:t>
            </a:r>
          </a:p>
          <a:p>
            <a:pPr algn="ctr"/>
            <a:endParaRPr lang="es-CO" dirty="0"/>
          </a:p>
        </p:txBody>
      </p:sp>
      <p:pic>
        <p:nvPicPr>
          <p:cNvPr id="81922" name="Picture 2" descr="http://wearefoodies.com/wp-content/uploads/2011/07/basil-chiffonade.jpg"/>
          <p:cNvPicPr>
            <a:picLocks noChangeAspect="1" noChangeArrowheads="1"/>
          </p:cNvPicPr>
          <p:nvPr/>
        </p:nvPicPr>
        <p:blipFill>
          <a:blip r:embed="rId2"/>
          <a:srcRect/>
          <a:stretch>
            <a:fillRect/>
          </a:stretch>
        </p:blipFill>
        <p:spPr bwMode="auto">
          <a:xfrm>
            <a:off x="4214810" y="2071678"/>
            <a:ext cx="3429024" cy="257176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t>Comanda:</a:t>
            </a:r>
            <a:endParaRPr lang="es-ES" b="1" dirty="0"/>
          </a:p>
        </p:txBody>
      </p:sp>
      <p:sp>
        <p:nvSpPr>
          <p:cNvPr id="3" name="2 Marcador de contenido"/>
          <p:cNvSpPr>
            <a:spLocks noGrp="1"/>
          </p:cNvSpPr>
          <p:nvPr>
            <p:ph sz="half" idx="1"/>
          </p:nvPr>
        </p:nvSpPr>
        <p:spPr>
          <a:xfrm>
            <a:off x="857224" y="1928802"/>
            <a:ext cx="3297254" cy="4195763"/>
          </a:xfrm>
        </p:spPr>
        <p:txBody>
          <a:bodyPr>
            <a:normAutofit fontScale="92500" lnSpcReduction="10000"/>
          </a:bodyPr>
          <a:lstStyle/>
          <a:p>
            <a:pPr algn="ctr"/>
            <a:r>
              <a:rPr lang="es-ES" dirty="0" smtClean="0"/>
              <a:t>(del francés </a:t>
            </a:r>
            <a:r>
              <a:rPr lang="es-ES" dirty="0" err="1" smtClean="0"/>
              <a:t>commander</a:t>
            </a:r>
            <a:r>
              <a:rPr lang="es-ES" dirty="0" smtClean="0"/>
              <a:t>=pedir) el vale interno que por triplicado efectúa el maître de los manjares y bebidas que los clientes van a tomar. Además va a permitir conocer el destino final de las materias primas y controlar internamente las salidas, pudiendo ser detectadas posibles pérdidas, tendencias de consumo… Servirá para realizarle la factura al cliente</a:t>
            </a:r>
            <a:endParaRPr lang="es-ES" dirty="0"/>
          </a:p>
        </p:txBody>
      </p:sp>
      <p:pic>
        <p:nvPicPr>
          <p:cNvPr id="128002" name="Picture 2" descr="http://1.bp.blogspot.com/-8R1xoTTtnqs/TyHP0Op3ANI/AAAAAAAAAWE/58s4RkDi_eE/s1600/comanda.jpg"/>
          <p:cNvPicPr>
            <a:picLocks noChangeAspect="1" noChangeArrowheads="1"/>
          </p:cNvPicPr>
          <p:nvPr/>
        </p:nvPicPr>
        <p:blipFill>
          <a:blip r:embed="rId2"/>
          <a:srcRect/>
          <a:stretch>
            <a:fillRect/>
          </a:stretch>
        </p:blipFill>
        <p:spPr bwMode="auto">
          <a:xfrm>
            <a:off x="4357686" y="2000240"/>
            <a:ext cx="3643338" cy="2741587"/>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Clarificar:</a:t>
            </a:r>
            <a:endParaRPr lang="es-ES" dirty="0"/>
          </a:p>
        </p:txBody>
      </p:sp>
      <p:sp>
        <p:nvSpPr>
          <p:cNvPr id="3" name="2 Marcador de contenido"/>
          <p:cNvSpPr>
            <a:spLocks noGrp="1"/>
          </p:cNvSpPr>
          <p:nvPr>
            <p:ph sz="half" idx="1"/>
          </p:nvPr>
        </p:nvSpPr>
        <p:spPr/>
        <p:txBody>
          <a:bodyPr/>
          <a:lstStyle/>
          <a:p>
            <a:pPr lvl="0" algn="ctr"/>
            <a:r>
              <a:rPr lang="es-CO" dirty="0" smtClean="0"/>
              <a:t>Dejar limpio un caldo, consomé, gelatina o mantequilla.</a:t>
            </a:r>
            <a:endParaRPr lang="es-ES" dirty="0" smtClean="0"/>
          </a:p>
          <a:p>
            <a:pPr algn="ctr"/>
            <a:endParaRPr lang="es-CO" dirty="0"/>
          </a:p>
        </p:txBody>
      </p:sp>
      <p:pic>
        <p:nvPicPr>
          <p:cNvPr id="80898" name="Picture 2" descr="http://coinfusion.files.wordpress.com/2013/06/consome-5.jpg"/>
          <p:cNvPicPr>
            <a:picLocks noChangeAspect="1" noChangeArrowheads="1"/>
          </p:cNvPicPr>
          <p:nvPr/>
        </p:nvPicPr>
        <p:blipFill>
          <a:blip r:embed="rId2" cstate="print"/>
          <a:srcRect/>
          <a:stretch>
            <a:fillRect/>
          </a:stretch>
        </p:blipFill>
        <p:spPr bwMode="auto">
          <a:xfrm>
            <a:off x="4357686" y="2143116"/>
            <a:ext cx="3071834" cy="257176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642910" y="571480"/>
            <a:ext cx="7053542" cy="1400530"/>
          </a:xfrm>
        </p:spPr>
        <p:txBody>
          <a:bodyPr/>
          <a:lstStyle/>
          <a:p>
            <a:pPr algn="ctr"/>
            <a:r>
              <a:rPr lang="es-ES" sz="4400" b="1" dirty="0" smtClean="0"/>
              <a:t>Clavetear:</a:t>
            </a:r>
            <a:endParaRPr lang="es-ES" dirty="0"/>
          </a:p>
        </p:txBody>
      </p:sp>
      <p:sp>
        <p:nvSpPr>
          <p:cNvPr id="3" name="2 Marcador de contenido"/>
          <p:cNvSpPr>
            <a:spLocks noGrp="1"/>
          </p:cNvSpPr>
          <p:nvPr>
            <p:ph sz="half" idx="1"/>
          </p:nvPr>
        </p:nvSpPr>
        <p:spPr>
          <a:xfrm>
            <a:off x="857224" y="1928802"/>
            <a:ext cx="3297254" cy="4195763"/>
          </a:xfrm>
        </p:spPr>
        <p:txBody>
          <a:bodyPr>
            <a:normAutofit/>
          </a:bodyPr>
          <a:lstStyle/>
          <a:p>
            <a:pPr algn="ctr"/>
            <a:r>
              <a:rPr lang="es-ES" sz="2500" dirty="0" smtClean="0"/>
              <a:t>Introducir superficialmente en las carnes: ajos, trozos de tocino, pedazos de hortalizas, para mejorar sus sabor.</a:t>
            </a:r>
          </a:p>
          <a:p>
            <a:pPr algn="ctr"/>
            <a:endParaRPr lang="es-CO" sz="2500" dirty="0"/>
          </a:p>
        </p:txBody>
      </p:sp>
      <p:pic>
        <p:nvPicPr>
          <p:cNvPr id="79874" name="Picture 2" descr="http://www.gastronomiaycia.com/wp-content/uploads/2013/05/clavetear_clouter-680x458.jpg"/>
          <p:cNvPicPr>
            <a:picLocks noChangeAspect="1" noChangeArrowheads="1"/>
          </p:cNvPicPr>
          <p:nvPr/>
        </p:nvPicPr>
        <p:blipFill>
          <a:blip r:embed="rId2"/>
          <a:srcRect/>
          <a:stretch>
            <a:fillRect/>
          </a:stretch>
        </p:blipFill>
        <p:spPr bwMode="auto">
          <a:xfrm>
            <a:off x="4286248" y="2000240"/>
            <a:ext cx="3500150" cy="235745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ES" sz="4400" b="1" dirty="0" err="1" smtClean="0"/>
              <a:t>Concasse</a:t>
            </a:r>
            <a:r>
              <a:rPr lang="es-ES" sz="4400" dirty="0" smtClean="0"/>
              <a:t>:</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es llamado muy frecuente al tomate sin piel, sin semillas y picado en cubos </a:t>
            </a:r>
          </a:p>
        </p:txBody>
      </p:sp>
      <p:sp>
        <p:nvSpPr>
          <p:cNvPr id="5" name="4 Marcador de contenido"/>
          <p:cNvSpPr>
            <a:spLocks noGrp="1"/>
          </p:cNvSpPr>
          <p:nvPr>
            <p:ph sz="half" idx="2"/>
          </p:nvPr>
        </p:nvSpPr>
        <p:spPr/>
        <p:txBody>
          <a:bodyPr/>
          <a:lstStyle/>
          <a:p>
            <a:endParaRPr lang="es-ES"/>
          </a:p>
        </p:txBody>
      </p:sp>
      <p:pic>
        <p:nvPicPr>
          <p:cNvPr id="78850" name="Picture 2" descr="http://www.sandandsuccotash.com/wp-content/uploads/2013/09/tomato-concasse.jpg"/>
          <p:cNvPicPr>
            <a:picLocks noChangeAspect="1" noChangeArrowheads="1"/>
          </p:cNvPicPr>
          <p:nvPr/>
        </p:nvPicPr>
        <p:blipFill>
          <a:blip r:embed="rId3"/>
          <a:srcRect/>
          <a:stretch>
            <a:fillRect/>
          </a:stretch>
        </p:blipFill>
        <p:spPr bwMode="auto">
          <a:xfrm>
            <a:off x="4143372" y="2000240"/>
            <a:ext cx="3473018" cy="228601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Costrón o </a:t>
            </a:r>
            <a:r>
              <a:rPr lang="es-CO" sz="4400" b="1" dirty="0" err="1" smtClean="0"/>
              <a:t>croutón</a:t>
            </a:r>
            <a:r>
              <a:rPr lang="es-CO" sz="4400" dirty="0" smtClean="0"/>
              <a:t>:</a:t>
            </a:r>
            <a:endParaRPr lang="es-ES" dirty="0"/>
          </a:p>
        </p:txBody>
      </p:sp>
      <p:sp>
        <p:nvSpPr>
          <p:cNvPr id="3" name="2 Marcador de contenido"/>
          <p:cNvSpPr>
            <a:spLocks noGrp="1"/>
          </p:cNvSpPr>
          <p:nvPr>
            <p:ph sz="half" idx="1"/>
          </p:nvPr>
        </p:nvSpPr>
        <p:spPr/>
        <p:txBody>
          <a:bodyPr>
            <a:normAutofit lnSpcReduction="10000"/>
          </a:bodyPr>
          <a:lstStyle/>
          <a:p>
            <a:pPr algn="ctr"/>
            <a:r>
              <a:rPr lang="es-CO" sz="2500" dirty="0" smtClean="0"/>
              <a:t>simplemente pan frito o también horneado, es una pequeña pieza de pan cortada de forma rectangular, donde muchas veces es aromatizado con finas hierbas </a:t>
            </a:r>
          </a:p>
          <a:p>
            <a:pPr algn="ctr"/>
            <a:endParaRPr lang="es-CO" sz="2500" dirty="0"/>
          </a:p>
        </p:txBody>
      </p:sp>
      <p:pic>
        <p:nvPicPr>
          <p:cNvPr id="77826" name="Picture 2" descr="http://twodancingbuckeyes.files.wordpress.com/2011/06/img_2504.jpg"/>
          <p:cNvPicPr>
            <a:picLocks noChangeAspect="1" noChangeArrowheads="1"/>
          </p:cNvPicPr>
          <p:nvPr/>
        </p:nvPicPr>
        <p:blipFill>
          <a:blip r:embed="rId2" cstate="print"/>
          <a:srcRect/>
          <a:stretch>
            <a:fillRect/>
          </a:stretch>
        </p:blipFill>
        <p:spPr bwMode="auto">
          <a:xfrm>
            <a:off x="4286248" y="2071678"/>
            <a:ext cx="3500462" cy="326709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Coulis</a:t>
            </a:r>
            <a:r>
              <a:rPr lang="es-CO" sz="4400" dirty="0" smtClean="0"/>
              <a:t>:</a:t>
            </a:r>
            <a:endParaRPr lang="es-ES" dirty="0"/>
          </a:p>
        </p:txBody>
      </p:sp>
      <p:sp>
        <p:nvSpPr>
          <p:cNvPr id="3" name="2 Marcador de contenido"/>
          <p:cNvSpPr>
            <a:spLocks noGrp="1"/>
          </p:cNvSpPr>
          <p:nvPr>
            <p:ph sz="half" idx="1"/>
          </p:nvPr>
        </p:nvSpPr>
        <p:spPr>
          <a:xfrm>
            <a:off x="857224" y="1785926"/>
            <a:ext cx="3297254" cy="4195763"/>
          </a:xfrm>
        </p:spPr>
        <p:txBody>
          <a:bodyPr>
            <a:normAutofit fontScale="92500" lnSpcReduction="10000"/>
          </a:bodyPr>
          <a:lstStyle/>
          <a:p>
            <a:pPr algn="ctr"/>
            <a:r>
              <a:rPr lang="es-CO" sz="2500" dirty="0" smtClean="0"/>
              <a:t>quiere decir tomate cocido y prensado como puré liquido que se utiliza como salsa para dar realce a un platillo. Si se trata de otro fruto se complementa con el nombre de este, es decir, coulis de fresa.</a:t>
            </a:r>
          </a:p>
          <a:p>
            <a:pPr algn="ctr"/>
            <a:endParaRPr lang="es-CO" sz="2500" dirty="0"/>
          </a:p>
        </p:txBody>
      </p:sp>
      <p:pic>
        <p:nvPicPr>
          <p:cNvPr id="76802" name="Picture 2" descr="http://2.bp.blogspot.com/-fAptjCUr9l4/T10Tmcz0y9I/AAAAAAAAACw/ZrVwCwb4yfY/s1600/coulis.jpg"/>
          <p:cNvPicPr>
            <a:picLocks noChangeAspect="1" noChangeArrowheads="1"/>
          </p:cNvPicPr>
          <p:nvPr/>
        </p:nvPicPr>
        <p:blipFill>
          <a:blip r:embed="rId2"/>
          <a:srcRect/>
          <a:stretch>
            <a:fillRect/>
          </a:stretch>
        </p:blipFill>
        <p:spPr bwMode="auto">
          <a:xfrm>
            <a:off x="4143372" y="1928802"/>
            <a:ext cx="4000528" cy="2447921"/>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Confit</a:t>
            </a:r>
            <a:r>
              <a:rPr lang="es-CO" sz="4400" dirty="0" smtClean="0"/>
              <a:t>:</a:t>
            </a:r>
            <a:endParaRPr lang="es-ES" dirty="0"/>
          </a:p>
        </p:txBody>
      </p:sp>
      <p:sp>
        <p:nvSpPr>
          <p:cNvPr id="3" name="2 Marcador de contenido"/>
          <p:cNvSpPr>
            <a:spLocks noGrp="1"/>
          </p:cNvSpPr>
          <p:nvPr>
            <p:ph sz="half" idx="1"/>
          </p:nvPr>
        </p:nvSpPr>
        <p:spPr/>
        <p:txBody>
          <a:bodyPr>
            <a:normAutofit fontScale="85000" lnSpcReduction="10000"/>
          </a:bodyPr>
          <a:lstStyle/>
          <a:p>
            <a:pPr algn="ctr">
              <a:lnSpc>
                <a:spcPct val="90000"/>
              </a:lnSpc>
            </a:pPr>
            <a:r>
              <a:rPr lang="es-CO" sz="2500" dirty="0" smtClean="0"/>
              <a:t>Palabra francesa con la que se define un método de cocción de la carne (generalmente de pato), en que ésta se cuece muy lentamente en su propia grasa y después se conserva en la misma. Las hortalizas, como las cebollitas pequeñas, también se pueden cocer en la grasa.</a:t>
            </a:r>
          </a:p>
          <a:p>
            <a:pPr algn="ctr"/>
            <a:endParaRPr lang="es-CO" sz="2500" dirty="0"/>
          </a:p>
        </p:txBody>
      </p:sp>
      <p:pic>
        <p:nvPicPr>
          <p:cNvPr id="75778" name="Picture 2" descr="http://3.bp.blogspot.com/-j7g_9ZHXYgA/T8u7i5il_OI/AAAAAAAAAhU/tx6nCbz8CDQ/s1600/Ipad+141.JPG"/>
          <p:cNvPicPr>
            <a:picLocks noChangeAspect="1" noChangeArrowheads="1"/>
          </p:cNvPicPr>
          <p:nvPr/>
        </p:nvPicPr>
        <p:blipFill>
          <a:blip r:embed="rId2"/>
          <a:srcRect/>
          <a:stretch>
            <a:fillRect/>
          </a:stretch>
        </p:blipFill>
        <p:spPr bwMode="auto">
          <a:xfrm>
            <a:off x="4357686" y="2143116"/>
            <a:ext cx="3929090" cy="3000349"/>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Acanalar: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formar canales en el exterior de un producto antes de usarlo.</a:t>
            </a:r>
          </a:p>
          <a:p>
            <a:pPr algn="ctr"/>
            <a:endParaRPr lang="es-CO" sz="2500" dirty="0"/>
          </a:p>
        </p:txBody>
      </p:sp>
      <p:pic>
        <p:nvPicPr>
          <p:cNvPr id="105474" name="Picture 2" descr="http://4.bp.blogspot.com/-WZE0HOpZuMQ/UGnS4AFkVHI/AAAAAAAACD4/8hWxcdM40KM/s1600/zester_anacalador.jpg"/>
          <p:cNvPicPr>
            <a:picLocks noChangeAspect="1" noChangeArrowheads="1"/>
          </p:cNvPicPr>
          <p:nvPr/>
        </p:nvPicPr>
        <p:blipFill>
          <a:blip r:embed="rId2" cstate="print"/>
          <a:srcRect/>
          <a:stretch>
            <a:fillRect/>
          </a:stretch>
        </p:blipFill>
        <p:spPr bwMode="auto">
          <a:xfrm>
            <a:off x="4214810" y="2071678"/>
            <a:ext cx="3357586" cy="353123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Confitar</a:t>
            </a:r>
            <a:r>
              <a:rPr lang="es-CO" dirty="0" smtClean="0"/>
              <a:t>:</a:t>
            </a:r>
            <a:endParaRPr lang="es-ES" dirty="0"/>
          </a:p>
        </p:txBody>
      </p:sp>
      <p:sp>
        <p:nvSpPr>
          <p:cNvPr id="3" name="2 Marcador de contenido"/>
          <p:cNvSpPr>
            <a:spLocks noGrp="1"/>
          </p:cNvSpPr>
          <p:nvPr>
            <p:ph sz="half" idx="1"/>
          </p:nvPr>
        </p:nvSpPr>
        <p:spPr/>
        <p:txBody>
          <a:bodyPr/>
          <a:lstStyle/>
          <a:p>
            <a:pPr algn="ctr"/>
            <a:r>
              <a:rPr lang="es-CO" dirty="0" smtClean="0"/>
              <a:t>Bañar o cocer un alimento en almíbar.</a:t>
            </a:r>
            <a:endParaRPr lang="es-CO" sz="5400" dirty="0" smtClean="0"/>
          </a:p>
          <a:p>
            <a:pPr algn="ctr"/>
            <a:endParaRPr lang="es-CO" dirty="0" smtClean="0"/>
          </a:p>
        </p:txBody>
      </p:sp>
      <p:pic>
        <p:nvPicPr>
          <p:cNvPr id="74754" name="Picture 2" descr="http://i47.tinypic.com/vxg193.jpg"/>
          <p:cNvPicPr>
            <a:picLocks noChangeAspect="1" noChangeArrowheads="1"/>
          </p:cNvPicPr>
          <p:nvPr/>
        </p:nvPicPr>
        <p:blipFill>
          <a:blip r:embed="rId2"/>
          <a:srcRect/>
          <a:stretch>
            <a:fillRect/>
          </a:stretch>
        </p:blipFill>
        <p:spPr bwMode="auto">
          <a:xfrm>
            <a:off x="4214810" y="2071678"/>
            <a:ext cx="3524275" cy="264320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Croqueta</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Alimento, generalmente de forma ovalada y empanizado hecho con una vianda molida y unida con una salsa espesa.</a:t>
            </a:r>
            <a:endParaRPr lang="es-CO" sz="2500" b="1" dirty="0" smtClean="0"/>
          </a:p>
          <a:p>
            <a:pPr algn="ctr"/>
            <a:endParaRPr lang="es-CO" sz="2500" dirty="0"/>
          </a:p>
        </p:txBody>
      </p:sp>
      <p:pic>
        <p:nvPicPr>
          <p:cNvPr id="73730" name="Picture 2" descr="http://www.lasirena.es/images/cache/files/product/precocinados/2261-Croquetas-cabrales500x500.jpg"/>
          <p:cNvPicPr>
            <a:picLocks noChangeAspect="1" noChangeArrowheads="1"/>
          </p:cNvPicPr>
          <p:nvPr/>
        </p:nvPicPr>
        <p:blipFill>
          <a:blip r:embed="rId2"/>
          <a:srcRect/>
          <a:stretch>
            <a:fillRect/>
          </a:stretch>
        </p:blipFill>
        <p:spPr bwMode="auto">
          <a:xfrm>
            <a:off x="4214810" y="2214554"/>
            <a:ext cx="3422184" cy="285752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pPr algn="ctr"/>
            <a:r>
              <a:rPr lang="es-CO" b="1" dirty="0" smtClean="0"/>
              <a:t>Decantar:</a:t>
            </a:r>
            <a:r>
              <a:rPr lang="es-CO" dirty="0" smtClean="0"/>
              <a:t> </a:t>
            </a:r>
            <a:br>
              <a:rPr lang="es-CO" dirty="0" smtClean="0"/>
            </a:br>
            <a:endParaRPr lang="es-ES" dirty="0"/>
          </a:p>
        </p:txBody>
      </p:sp>
      <p:sp>
        <p:nvSpPr>
          <p:cNvPr id="3" name="2 Marcador de contenido"/>
          <p:cNvSpPr>
            <a:spLocks noGrp="1"/>
          </p:cNvSpPr>
          <p:nvPr>
            <p:ph sz="half" idx="1"/>
          </p:nvPr>
        </p:nvSpPr>
        <p:spPr/>
        <p:txBody>
          <a:bodyPr/>
          <a:lstStyle/>
          <a:p>
            <a:pPr marL="109728" indent="0" algn="ctr">
              <a:buNone/>
            </a:pPr>
            <a:r>
              <a:rPr lang="es-CO" dirty="0" smtClean="0"/>
              <a:t>En la decantación se separa un sólido o líquido más denso de otro fluido menos denso y que por lo tanto ocupa la parte superior de la mezcla</a:t>
            </a:r>
          </a:p>
          <a:p>
            <a:pPr marL="109728" indent="0">
              <a:buNone/>
            </a:pPr>
            <a:endParaRPr lang="es-CO" dirty="0" smtClean="0"/>
          </a:p>
          <a:p>
            <a:pPr marL="109728" indent="0">
              <a:buNone/>
            </a:pPr>
            <a:endParaRPr lang="es-CO" dirty="0" smtClean="0"/>
          </a:p>
          <a:p>
            <a:pPr marL="109728" indent="0" algn="ctr">
              <a:buNone/>
            </a:pPr>
            <a:r>
              <a:rPr lang="es-CO" dirty="0" smtClean="0"/>
              <a:t>En vinos se tratar de dejar respirar el vino para que sus características organolépticas se intensifiquen</a:t>
            </a:r>
            <a:endParaRPr lang="es-CO" dirty="0"/>
          </a:p>
        </p:txBody>
      </p:sp>
      <p:sp>
        <p:nvSpPr>
          <p:cNvPr id="8" name="7 Marcador de contenido"/>
          <p:cNvSpPr>
            <a:spLocks noGrp="1"/>
          </p:cNvSpPr>
          <p:nvPr>
            <p:ph sz="half" idx="2"/>
          </p:nvPr>
        </p:nvSpPr>
        <p:spPr/>
        <p:txBody>
          <a:bodyPr/>
          <a:lstStyle/>
          <a:p>
            <a:endParaRPr lang="es-ES" dirty="0"/>
          </a:p>
        </p:txBody>
      </p:sp>
      <p:pic>
        <p:nvPicPr>
          <p:cNvPr id="72706" name="Picture 2" descr="http://www.experimentosdequimica.net/wp-content/uploads/2013/07/experimentos-de-agua-y-aceite.jpg"/>
          <p:cNvPicPr>
            <a:picLocks noChangeAspect="1" noChangeArrowheads="1"/>
          </p:cNvPicPr>
          <p:nvPr/>
        </p:nvPicPr>
        <p:blipFill>
          <a:blip r:embed="rId2"/>
          <a:srcRect/>
          <a:stretch>
            <a:fillRect/>
          </a:stretch>
        </p:blipFill>
        <p:spPr bwMode="auto">
          <a:xfrm>
            <a:off x="4286248" y="2143116"/>
            <a:ext cx="3188800" cy="1843082"/>
          </a:xfrm>
          <a:prstGeom prst="rect">
            <a:avLst/>
          </a:prstGeom>
          <a:noFill/>
        </p:spPr>
      </p:pic>
      <p:pic>
        <p:nvPicPr>
          <p:cNvPr id="72708" name="Picture 4" descr="http://www.idyllica.es/media/blog/dec-oxi.jpg"/>
          <p:cNvPicPr>
            <a:picLocks noChangeAspect="1" noChangeArrowheads="1"/>
          </p:cNvPicPr>
          <p:nvPr/>
        </p:nvPicPr>
        <p:blipFill>
          <a:blip r:embed="rId3"/>
          <a:srcRect/>
          <a:stretch>
            <a:fillRect/>
          </a:stretch>
        </p:blipFill>
        <p:spPr bwMode="auto">
          <a:xfrm>
            <a:off x="4214810" y="4572008"/>
            <a:ext cx="3429024" cy="1995487"/>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Dégorger</a:t>
            </a:r>
            <a:r>
              <a:rPr lang="es-CO" sz="4400" b="1" dirty="0" smtClean="0"/>
              <a:t>:</a:t>
            </a:r>
            <a:endParaRPr lang="es-ES" dirty="0"/>
          </a:p>
        </p:txBody>
      </p:sp>
      <p:sp>
        <p:nvSpPr>
          <p:cNvPr id="2" name="1 Marcador de contenido"/>
          <p:cNvSpPr>
            <a:spLocks noGrp="1"/>
          </p:cNvSpPr>
          <p:nvPr>
            <p:ph sz="half" idx="1"/>
          </p:nvPr>
        </p:nvSpPr>
        <p:spPr/>
        <p:txBody>
          <a:bodyPr>
            <a:normAutofit fontScale="85000" lnSpcReduction="10000"/>
          </a:bodyPr>
          <a:lstStyle/>
          <a:p>
            <a:pPr algn="ctr"/>
            <a:r>
              <a:rPr lang="es-CO" sz="2400" dirty="0" smtClean="0"/>
              <a:t>Este vocablo francés se puede traducir al español como lavar, purgar o depurar. Partiendo de esto, se puede deducir que la finalidad de someter a un alimento a un </a:t>
            </a:r>
            <a:r>
              <a:rPr lang="es-CO" sz="2400" dirty="0" err="1" smtClean="0"/>
              <a:t>dégorger</a:t>
            </a:r>
            <a:r>
              <a:rPr lang="es-CO" sz="2400" dirty="0" smtClean="0"/>
              <a:t> es </a:t>
            </a:r>
            <a:r>
              <a:rPr lang="es-CO" sz="2400" b="1" dirty="0" smtClean="0"/>
              <a:t>retirar las bacterias</a:t>
            </a:r>
            <a:r>
              <a:rPr lang="es-CO" sz="2400" dirty="0" smtClean="0"/>
              <a:t>, </a:t>
            </a:r>
            <a:r>
              <a:rPr lang="es-CO" sz="2400" b="1" dirty="0" smtClean="0"/>
              <a:t>impurezas</a:t>
            </a:r>
            <a:r>
              <a:rPr lang="es-CO" sz="2400" dirty="0" smtClean="0"/>
              <a:t> o </a:t>
            </a:r>
            <a:r>
              <a:rPr lang="es-CO" sz="2400" b="1" dirty="0" smtClean="0"/>
              <a:t>líquidos amargos</a:t>
            </a:r>
            <a:r>
              <a:rPr lang="es-CO" sz="2400" dirty="0" smtClean="0"/>
              <a:t> que dicho alimento pueda tener.</a:t>
            </a:r>
            <a:endParaRPr lang="es-CO" sz="2400" dirty="0"/>
          </a:p>
        </p:txBody>
      </p:sp>
      <p:sp>
        <p:nvSpPr>
          <p:cNvPr id="5" name="4 Marcador de contenido"/>
          <p:cNvSpPr>
            <a:spLocks noGrp="1"/>
          </p:cNvSpPr>
          <p:nvPr>
            <p:ph sz="half" idx="2"/>
          </p:nvPr>
        </p:nvSpPr>
        <p:spPr/>
        <p:txBody>
          <a:bodyPr>
            <a:normAutofit fontScale="85000" lnSpcReduction="10000"/>
          </a:bodyPr>
          <a:lstStyle/>
          <a:p>
            <a:endParaRPr lang="es-ES"/>
          </a:p>
        </p:txBody>
      </p:sp>
      <p:pic>
        <p:nvPicPr>
          <p:cNvPr id="1026" name="Picture 2" descr="http://cocinayvino.net/images/2013/12/General2/degorger1.jpg"/>
          <p:cNvPicPr>
            <a:picLocks noChangeAspect="1" noChangeArrowheads="1"/>
          </p:cNvPicPr>
          <p:nvPr/>
        </p:nvPicPr>
        <p:blipFill>
          <a:blip r:embed="rId2"/>
          <a:srcRect r="43023"/>
          <a:stretch>
            <a:fillRect/>
          </a:stretch>
        </p:blipFill>
        <p:spPr bwMode="auto">
          <a:xfrm>
            <a:off x="4286248" y="2071678"/>
            <a:ext cx="3000396" cy="2000264"/>
          </a:xfrm>
          <a:prstGeom prst="rect">
            <a:avLst/>
          </a:prstGeom>
        </p:spPr>
        <p:style>
          <a:lnRef idx="1">
            <a:schemeClr val="accent5"/>
          </a:lnRef>
          <a:fillRef idx="2">
            <a:schemeClr val="accent5"/>
          </a:fillRef>
          <a:effectRef idx="1">
            <a:schemeClr val="accent5"/>
          </a:effectRef>
          <a:fontRef idx="minor">
            <a:schemeClr val="dk1"/>
          </a:fontRef>
        </p:style>
      </p:pic>
      <p:pic>
        <p:nvPicPr>
          <p:cNvPr id="6" name="Picture 2" descr="http://cocinayvino.net/images/2013/12/General2/degorger1.jpg"/>
          <p:cNvPicPr>
            <a:picLocks noChangeAspect="1" noChangeArrowheads="1"/>
          </p:cNvPicPr>
          <p:nvPr/>
        </p:nvPicPr>
        <p:blipFill>
          <a:blip r:embed="rId2"/>
          <a:srcRect l="58140"/>
          <a:stretch>
            <a:fillRect/>
          </a:stretch>
        </p:blipFill>
        <p:spPr bwMode="auto">
          <a:xfrm>
            <a:off x="4286248" y="4071942"/>
            <a:ext cx="3000396" cy="192882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Desglasar:</a:t>
            </a:r>
            <a:endParaRPr lang="es-ES" dirty="0"/>
          </a:p>
        </p:txBody>
      </p:sp>
      <p:sp>
        <p:nvSpPr>
          <p:cNvPr id="3" name="2 Marcador de contenido"/>
          <p:cNvSpPr>
            <a:spLocks noGrp="1"/>
          </p:cNvSpPr>
          <p:nvPr>
            <p:ph sz="half" idx="1"/>
          </p:nvPr>
        </p:nvSpPr>
        <p:spPr/>
        <p:txBody>
          <a:bodyPr>
            <a:normAutofit/>
          </a:bodyPr>
          <a:lstStyle/>
          <a:p>
            <a:pPr algn="ctr"/>
            <a:r>
              <a:rPr lang="es-CO" dirty="0" smtClean="0"/>
              <a:t>Es recuperar los jugos aromatizados del fondo de una sartén donde se realizaron carnes con agua, vino, vinagre</a:t>
            </a:r>
            <a:r>
              <a:rPr lang="es-ES" dirty="0" smtClean="0"/>
              <a:t>…</a:t>
            </a:r>
            <a:endParaRPr lang="es-CO" dirty="0" smtClean="0"/>
          </a:p>
          <a:p>
            <a:pPr algn="ctr"/>
            <a:endParaRPr lang="es-CO" dirty="0"/>
          </a:p>
        </p:txBody>
      </p:sp>
      <p:pic>
        <p:nvPicPr>
          <p:cNvPr id="71684" name="Picture 4" descr="http://www.cookandfood.com/wp-content/uploads/2012/10/timthumb-e1350159684731.jpeg"/>
          <p:cNvPicPr>
            <a:picLocks noChangeAspect="1" noChangeArrowheads="1"/>
          </p:cNvPicPr>
          <p:nvPr/>
        </p:nvPicPr>
        <p:blipFill>
          <a:blip r:embed="rId2"/>
          <a:srcRect/>
          <a:stretch>
            <a:fillRect/>
          </a:stretch>
        </p:blipFill>
        <p:spPr bwMode="auto">
          <a:xfrm>
            <a:off x="4214810" y="2143116"/>
            <a:ext cx="3143272" cy="257176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Densidad:</a:t>
            </a:r>
            <a:endParaRPr lang="es-ES" dirty="0"/>
          </a:p>
        </p:txBody>
      </p:sp>
      <p:sp>
        <p:nvSpPr>
          <p:cNvPr id="3" name="2 Marcador de contenido"/>
          <p:cNvSpPr>
            <a:spLocks noGrp="1"/>
          </p:cNvSpPr>
          <p:nvPr>
            <p:ph sz="half" idx="1"/>
          </p:nvPr>
        </p:nvSpPr>
        <p:spPr/>
        <p:txBody>
          <a:bodyPr/>
          <a:lstStyle/>
          <a:p>
            <a:r>
              <a:rPr lang="es-CO" dirty="0" smtClean="0"/>
              <a:t>Relación entre la masa y el volumen de una sustancia, o entre la masa de una sustancia y la masa de un volumen igual de otra sustancia tomada como patrón.</a:t>
            </a:r>
            <a:endParaRPr lang="es-ES" dirty="0" smtClean="0"/>
          </a:p>
          <a:p>
            <a:endParaRPr lang="es-ES" dirty="0"/>
          </a:p>
        </p:txBody>
      </p:sp>
      <p:pic>
        <p:nvPicPr>
          <p:cNvPr id="116738" name="Picture 2" descr="http://curiosidades.batanga.com/sites/curiosidades.batanga.com/files/Experimentos-de-densidad-de-l%C3%ADquidos-1.jpg"/>
          <p:cNvPicPr>
            <a:picLocks noChangeAspect="1" noChangeArrowheads="1"/>
          </p:cNvPicPr>
          <p:nvPr/>
        </p:nvPicPr>
        <p:blipFill>
          <a:blip r:embed="rId2" cstate="print"/>
          <a:srcRect/>
          <a:stretch>
            <a:fillRect/>
          </a:stretch>
        </p:blipFill>
        <p:spPr bwMode="auto">
          <a:xfrm>
            <a:off x="4357686" y="2285992"/>
            <a:ext cx="2844789" cy="304801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Viscosidad:</a:t>
            </a:r>
            <a:endParaRPr lang="es-ES" dirty="0"/>
          </a:p>
        </p:txBody>
      </p:sp>
      <p:sp>
        <p:nvSpPr>
          <p:cNvPr id="3" name="2 Marcador de contenido"/>
          <p:cNvSpPr>
            <a:spLocks noGrp="1"/>
          </p:cNvSpPr>
          <p:nvPr>
            <p:ph sz="half" idx="1"/>
          </p:nvPr>
        </p:nvSpPr>
        <p:spPr/>
        <p:txBody>
          <a:bodyPr/>
          <a:lstStyle/>
          <a:p>
            <a:r>
              <a:rPr lang="es-CO" dirty="0" smtClean="0"/>
              <a:t>es la facilidad o dificultad de una líquido para moverse, Consistencia espesa y o  pegajosa de una cosa</a:t>
            </a:r>
            <a:endParaRPr lang="es-ES" dirty="0"/>
          </a:p>
        </p:txBody>
      </p:sp>
      <p:pic>
        <p:nvPicPr>
          <p:cNvPr id="115714" name="Picture 2" descr="http://www.widman.biz/images_boletin/effecto-viscosidades.jpg"/>
          <p:cNvPicPr>
            <a:picLocks noChangeAspect="1" noChangeArrowheads="1"/>
          </p:cNvPicPr>
          <p:nvPr/>
        </p:nvPicPr>
        <p:blipFill>
          <a:blip r:embed="rId2"/>
          <a:srcRect b="11184"/>
          <a:stretch>
            <a:fillRect/>
          </a:stretch>
        </p:blipFill>
        <p:spPr bwMode="auto">
          <a:xfrm>
            <a:off x="4143372" y="2143116"/>
            <a:ext cx="3786214" cy="2428892"/>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CO" sz="4400" b="1" dirty="0" err="1" smtClean="0"/>
              <a:t>Demi</a:t>
            </a:r>
            <a:r>
              <a:rPr lang="es-CO" sz="4400" b="1" dirty="0" smtClean="0"/>
              <a:t> </a:t>
            </a:r>
            <a:r>
              <a:rPr lang="es-CO" sz="4400" b="1" dirty="0" err="1" smtClean="0"/>
              <a:t>glace</a:t>
            </a:r>
            <a:r>
              <a:rPr lang="es-CO" sz="4400" dirty="0" smtClean="0"/>
              <a:t>:</a:t>
            </a:r>
            <a:endParaRPr lang="es-ES" dirty="0"/>
          </a:p>
        </p:txBody>
      </p:sp>
      <p:sp>
        <p:nvSpPr>
          <p:cNvPr id="3" name="2 Marcador de contenido"/>
          <p:cNvSpPr>
            <a:spLocks noGrp="1"/>
          </p:cNvSpPr>
          <p:nvPr>
            <p:ph sz="half" idx="1"/>
          </p:nvPr>
        </p:nvSpPr>
        <p:spPr/>
        <p:txBody>
          <a:bodyPr>
            <a:normAutofit fontScale="85000" lnSpcReduction="10000"/>
          </a:bodyPr>
          <a:lstStyle/>
          <a:p>
            <a:pPr lvl="0" algn="ctr"/>
            <a:r>
              <a:rPr lang="es-CO" sz="2500" dirty="0" smtClean="0"/>
              <a:t>es una salsa oscura formada por un fondo oscuro ligado con </a:t>
            </a:r>
            <a:r>
              <a:rPr lang="es-CO" sz="2500" dirty="0" err="1" smtClean="0"/>
              <a:t>roux</a:t>
            </a:r>
            <a:r>
              <a:rPr lang="es-CO" sz="2500" dirty="0" smtClean="0"/>
              <a:t> oscuro. Se trata de una salsa derivada de la </a:t>
            </a:r>
            <a:r>
              <a:rPr lang="es-CO" sz="2500" i="1" dirty="0" smtClean="0"/>
              <a:t>salsa española</a:t>
            </a:r>
            <a:r>
              <a:rPr lang="es-CO" sz="2500" dirty="0" smtClean="0"/>
              <a:t> (generalmente reducida a 2/3 de su volumen), es considerada una de las salsas madres de la que derivan otras salsas de carne. </a:t>
            </a:r>
          </a:p>
          <a:p>
            <a:pPr algn="ctr"/>
            <a:endParaRPr lang="es-CO" sz="2500" dirty="0"/>
          </a:p>
        </p:txBody>
      </p:sp>
      <p:pic>
        <p:nvPicPr>
          <p:cNvPr id="3074" name="Picture 2" descr="https://encrypted-tbn0.gstatic.com/images?q=tbn:ANd9GcQEU64BOz3F0UV_emCiDvdXuiW9IP_eGqE13nkLBfwCdIrKa1Qg"/>
          <p:cNvPicPr>
            <a:picLocks noChangeAspect="1" noChangeArrowheads="1"/>
          </p:cNvPicPr>
          <p:nvPr/>
        </p:nvPicPr>
        <p:blipFill>
          <a:blip r:embed="rId2"/>
          <a:srcRect/>
          <a:stretch>
            <a:fillRect/>
          </a:stretch>
        </p:blipFill>
        <p:spPr bwMode="auto">
          <a:xfrm>
            <a:off x="4214810" y="2071678"/>
            <a:ext cx="3701816" cy="271464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Deshuesar:</a:t>
            </a:r>
            <a:endParaRPr lang="es-ES" dirty="0"/>
          </a:p>
        </p:txBody>
      </p:sp>
      <p:sp>
        <p:nvSpPr>
          <p:cNvPr id="3" name="2 Marcador de contenido"/>
          <p:cNvSpPr>
            <a:spLocks noGrp="1"/>
          </p:cNvSpPr>
          <p:nvPr>
            <p:ph sz="half" idx="1"/>
          </p:nvPr>
        </p:nvSpPr>
        <p:spPr/>
        <p:txBody>
          <a:bodyPr/>
          <a:lstStyle/>
          <a:p>
            <a:pPr algn="ctr"/>
            <a:r>
              <a:rPr lang="es-CO" b="1" dirty="0" smtClean="0"/>
              <a:t> </a:t>
            </a:r>
            <a:r>
              <a:rPr lang="es-CO" dirty="0" smtClean="0"/>
              <a:t>sacar los huesos del ave sin dañar la pieza o sacar de algunas frutas su hueso y dejar toda la carne pegada de la piel.</a:t>
            </a:r>
          </a:p>
          <a:p>
            <a:pPr algn="ctr"/>
            <a:endParaRPr lang="es-CO" dirty="0"/>
          </a:p>
        </p:txBody>
      </p:sp>
      <p:pic>
        <p:nvPicPr>
          <p:cNvPr id="2050" name="Picture 2" descr="http://www.hogar.mapfre.es/archive/recortes/horizontal_20130211_005173_horizontal_KDBPOS/462.jpg"/>
          <p:cNvPicPr>
            <a:picLocks noChangeAspect="1" noChangeArrowheads="1"/>
          </p:cNvPicPr>
          <p:nvPr/>
        </p:nvPicPr>
        <p:blipFill>
          <a:blip r:embed="rId2"/>
          <a:srcRect/>
          <a:stretch>
            <a:fillRect/>
          </a:stretch>
        </p:blipFill>
        <p:spPr bwMode="auto">
          <a:xfrm>
            <a:off x="4286248" y="2071679"/>
            <a:ext cx="3643337" cy="242889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Desengrasar: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Retirar la grasa de un caldo o salsa o cualquier otro producto.</a:t>
            </a:r>
          </a:p>
          <a:p>
            <a:pPr algn="ctr"/>
            <a:endParaRPr lang="es-CO" sz="2500" dirty="0"/>
          </a:p>
        </p:txBody>
      </p:sp>
      <p:pic>
        <p:nvPicPr>
          <p:cNvPr id="5" name="Picture 2" descr="http://4.bp.blogspot.com/-sDoHW8cA8jo/UtWEmUT5-gI/AAAAAAAAAu8/PTPBCTZ_tT4/s1600/DSCF1554.JPG"/>
          <p:cNvPicPr>
            <a:picLocks noChangeAspect="1" noChangeArrowheads="1"/>
          </p:cNvPicPr>
          <p:nvPr/>
        </p:nvPicPr>
        <p:blipFill>
          <a:blip r:embed="rId2" cstate="print"/>
          <a:srcRect/>
          <a:stretch>
            <a:fillRect/>
          </a:stretch>
        </p:blipFill>
        <p:spPr bwMode="auto">
          <a:xfrm>
            <a:off x="4143372" y="2143116"/>
            <a:ext cx="3999703" cy="242889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pPr algn="ctr"/>
            <a:r>
              <a:rPr lang="es-CO" b="1" dirty="0" smtClean="0"/>
              <a:t>Acaramelar:</a:t>
            </a:r>
            <a:endParaRPr lang="es-ES" dirty="0"/>
          </a:p>
        </p:txBody>
      </p:sp>
      <p:sp>
        <p:nvSpPr>
          <p:cNvPr id="3" name="2 Marcador de contenido"/>
          <p:cNvSpPr>
            <a:spLocks noGrp="1"/>
          </p:cNvSpPr>
          <p:nvPr>
            <p:ph sz="half" idx="1"/>
          </p:nvPr>
        </p:nvSpPr>
        <p:spPr/>
        <p:txBody>
          <a:bodyPr>
            <a:normAutofit/>
          </a:bodyPr>
          <a:lstStyle/>
          <a:p>
            <a:r>
              <a:rPr lang="es-CO" dirty="0" smtClean="0"/>
              <a:t>Untar o bañar con caramelo.</a:t>
            </a:r>
          </a:p>
          <a:p>
            <a:endParaRPr lang="es-CO" dirty="0"/>
          </a:p>
        </p:txBody>
      </p:sp>
      <p:pic>
        <p:nvPicPr>
          <p:cNvPr id="104450" name="Picture 2" descr="https://encrypted-tbn0.gstatic.com/images?q=tbn:ANd9GcT0JjhA1x5eE3hjYUIHLUGub65Rjqhx_OaX0gOf7RP31ttHd0x5eg"/>
          <p:cNvPicPr>
            <a:picLocks noChangeAspect="1" noChangeArrowheads="1"/>
          </p:cNvPicPr>
          <p:nvPr/>
        </p:nvPicPr>
        <p:blipFill>
          <a:blip r:embed="rId2"/>
          <a:srcRect/>
          <a:stretch>
            <a:fillRect/>
          </a:stretch>
        </p:blipFill>
        <p:spPr bwMode="auto">
          <a:xfrm>
            <a:off x="714348" y="3000372"/>
            <a:ext cx="3268923" cy="2451692"/>
          </a:xfrm>
          <a:prstGeom prst="rect">
            <a:avLst/>
          </a:prstGeom>
        </p:spPr>
        <p:style>
          <a:lnRef idx="1">
            <a:schemeClr val="accent5"/>
          </a:lnRef>
          <a:fillRef idx="2">
            <a:schemeClr val="accent5"/>
          </a:fillRef>
          <a:effectRef idx="1">
            <a:schemeClr val="accent5"/>
          </a:effectRef>
          <a:fontRef idx="minor">
            <a:schemeClr val="dk1"/>
          </a:fontRef>
        </p:style>
      </p:pic>
      <p:sp>
        <p:nvSpPr>
          <p:cNvPr id="104452" name="AutoShape 4" descr="data:image/jpeg;base64,/9j/4AAQSkZJRgABAQAAAQABAAD/2wCEAAkGBhQSEBUUExQWFRQWGRwYGRcVFxodGBUaGhcWFBgXGhoXGyYgFxwkGhUUHy8gIycpLCwsFx4xNTAqNSYrLCkBCQoKDgwOGg8PGiokHCQsKSksKSwsKSkpLCwpLCkpLCkpLCwsLCwpLCwpLCwpLCwsLCwpLCwsLCwsLCksKSwsLP/AABEIAMYA/gMBIgACEQEDEQH/xAAcAAABBQEBAQAAAAAAAAAAAAAAAgMEBQYBBwj/xAA+EAABAwIDBQUGBQQBAwUAAAABAAIRAyEEMUEFElFhcQYigZGhEzKxwdHwBxRCUuEjYnLxMxVDoiSCkrLC/8QAGgEAAgMBAQAAAAAAAAAAAAAAAQIAAwQFBv/EACsRAAIBAwMEAQQCAwEAAAAAAAABAgMEERIhMQUTQVEyIkJhcRSRUqHRgf/aAAwDAQACEQMRAD8A9xQhChAQhChAQhChAQuSouO2nTot3qj2sH9x+A1QbS5Ck3siWkysLtb8UGN7tBm9/c6w8ALn0WVxnbPFVzHtCBwb3R6fVZZ3cI8bm+l0+rPd7L8nrOL2tSpf8lRjerhPkqTF/iFhWZFz/wDFtvMwvK6jyCd519byfPVNurUwJ3pPBZJXs3wsG+HS4L5Ns9DxH4oC/s6JP+To+AVfV/EfFG7aTGjjukxzklYh+1ACNwRHjfknx2hqyCTMGRNxPRUu4qPls1KwpR+3+zSP7eYx36gOjB81yl2txziBvuIP7WtmNSJCz57Q1TkWt5NaLxcWUavtyrU7rnujmfogpyflhdvBcRRfs/EDGAn+rb+5rfols/EfFHKoD/7Gx8Fk6zG5iHdfoo8udYE9I+itUpe2K7enL7Ueh0vxPrMPf9lUHIEfP5K1wX4s0XGKlNzOYIPpYryU0nD6pVF8GTforFWmuGVysqDW6/o94wHbXCVvdrNB4P7p9VdNeCJBBHEL5tr4y9suY+qstjber0nA06lRg5Hu+Rsro3Ml8kZJ9NWMwl/Z9BSurzXYv4pOktrM3gLbzbHyyPotrsrtLQxH/HUG9+02d5HPwWmFaEuDm1LepT+SLVC5K6rSgEIQoQEIQoQEIQoQEIQoQEIXJUIdUXaG0qdFhfVeGNGpPoOKpO1fbalgxu+/WIswac3RkF5DtrtBVxL9+q6ToMg3kBos9WuobLdm62s5Vt3sjabf/FFziW4Ybo/e73j0Giw+J2g+o7eqPLnHVxJUJta0LrY1tzXOnJzeZM7tGhCivpQ7+ZbMLtXE5CSfvkkYY7p7rhOfeH3ZGIqOJJcQbzYDNVtRLstsdq4YgAutym/kMswogZFyn3UDu7xc2OBNz0CWO6QWgTYznnfW0xySOSQ8U0cpNcSA1pM5QM+Up5uENpqMYToTJHg0GPFJqYhzTZu7GW9eeLoyn4KPUxL37xzJM5DPqEutIjTZPNFoa4mqCWmO610ZkXMLrmUdcRNptSMdO8QZ8FX0cC851A0HPMnpknaWymT3nF7h5Hw4ouql5QmF7ZLo7VbRd/TfvXg77R3hJ00ERzV7+TbVbvGjEs3t5gcGAQXSGx70CM+CyztjtF90wNQcpy6KXSqPpx7B72gSe9pyBGhHJNGsvDKpwzwOjDB5BO88/tZu3bE5t1gcEqts+m0nuPpTG614mZMEl0CBmmj2ne0RVoUy4g/1AIcJzu3XO/NMt2k6o5xLXv7vdv3onM/vOfon1oGiT5Gcds52ZIMZDeHWVCcTEEk8tApjqzXe4SHcHDyH3CRVaf1gg9EdWS6MPZGwz4PLVW9CucxI4HI9eSg0cKHTNiphG4Bw1m/wQ1i1II3PZz8QnsAZXG+wW357/j+74r0LAbRp1mB9Nwc06j4HgV4RMhWOwtv1cLU3qZkfqacnD71WmlcOOz4ORXsk/qhye3oVdsTblPE0w+m4E/qbq08CFYrpJprKOQ008MEIQiAEIQoQEIQoQCsj267ajBs3GXrvFv7BlvH5BW3antA3B4d1U3dkxv7nHIdNV4Vj9pur1nVKziXOm40OkcAFlr1dP0rk6Fla9x65fFf7GsRVe97n1C5znXJOZ8dEHdLdZ4fU5qTgtl+0/W20e87dB53F4y4p52z6bHPDnh27G7unuv1N9NVgbO79KK/D4J7smz8NPPMZKVXpOJO9uyBaIAMWtx8E2/FHIWGgnwzXRTc7KSBeZmB8lW5D4fLG6LbRHX7hOkeydIcC7MReOA5lWOycY1jariA527DQRIkkAnwCq3UCchlmVTOeB093kap0jUN5EaDNWjdhPDbaaGZHorHZ1L2bZaBIid68665KfWfvd5zoHBubtJPBYqlZ52Ec34KRmzCANW7t3GJ5geKeOx2tDO8BIznrorqs57m90BjW3uJPVQm4PeeXPvF5Jsb8FV3GIpZ5IdfZgEwZ8rniE0diPHeB3AL3z+CuQ4NEt3TzvI8NV1vfzlwnXLjAJ+CTuNEU2U1LZhiZ0kgmPG+fgkVMJaC106HTgZGivauE3iN1wGZDYsPFNYnAFkExc3LTx6plUZNZQjCA2gcJORPHqjCN3XDug6G3qrR2CE630ASqGEE8UVWZY5IotpYEmCRByDmm5iImCozce8vJfJLrScyQI+ELQ1MNIvp6c+uarMXhm7hbYOJ3g4zIjQRxWmjXzsw52K+oBNneenJLbiS3UEKNhxLZMgcYyJtHoU41gP6vMLbsWL0WgySmqLh8RYNgnmpRahqKZQJGB2g6g8PpuLXDh8xqF6v2X7TjFUxvANqAXE56SOX1XjlRuoz5p3D4h1N4cx0FpkETY2WijWlT/RgubaNRfk99QqXsvt0YqgHGz22eOec9CLq6XWjJSWUcCUXF4YIQhMKC4V1IquhpPAEoMh45+J22/bYs0we5R7ttXG7j8B4LM4VtK5dvTFoAInnOnRMbQxJfVe45kk+ZSKMzA8VxZTcm2etpUlCmojteqBcZBM4V4c4b0kcAb/wpVRoIGRnhppCjUKEOtcmypzjPs1JJrJPxbmucSGBoiAASQOd8yuTumWO3o8J8DmJiyj3902voJTj3jJuXjnlN8pR3RU0uB0AhunegnkTmPgpGBoHeMHO3IqPv2gC6tdltl0RaCZiYvGSw1XgkuBylhTukSGumLT4qZRoEMb7MCdXHhqQSnKeGcGaSc94aRwUbEYhxdLZtxyOiyNlPyJfuxuhxOZJJgTpzTLnPJAMAZxI46pjDvLtbDP8A2pLXNzDJ5uKDIlgegHI5aWjwQ97jZ+QyLcrckzLf2+Wvii852OUTbzSMOB2k7hE8vonqjpbmbcSowqtB62nj9V19Sch6o+AadxeHqX0MdE/VwZImmbZ9Oibw9IfpbHSAplNsZEzqglgWXJXvw8tvmJvxGllT4gEOJFrFp5gi60Yp+9IuD1EKqxtCdOKKk00WU3vuZPHUy1xDT3TB8cvmfMqLSU3a+IG9A0tPNQ6LV2KbehNmiJONUQA0QeKXRY4OM/7lNNo/fBTWNOWkZ/VTVuGS2OByU5Ja2J4JRViM0kansJtf2eKa0ujfhkaH9viD8SvVgvBcNV3XAjMX8r252Xu2GrbzGuGTgD5iV07SeU4nBv6emal7HUIQtpzwSXixSk3XMNdGcH4IMh84bRw5bWqCJhxHqU3TO77w8NVfdrdnvGLcGf8AddvNuA0l1xE9YVXUwJZ3ZAcPeIM+q4bWMnrYTzFChUB8uidwWC3t47zWloJlxgCBNozJUYMAA3TLpuSRlwRUbJaZAuDxGdpCqxvkvztgfFZwb75voJEDj4ymmnxSw/fLjUdfOQJ3iTlyCbI4INjRQ41xV7sLENJLf1aTks62yUDeWnJU1KakLOGTbV6ZmC6bD+So9Zogb8ng1tvM6qlwG33Bw9rLm8Rn/Kn1MeHjeBB5cOqxSpygUKDWw5isU6AxvdZ+0fPUqKcTDeCQ0vec4ny6JiuGtMb0nkooZ5LEkhf/AFINvKe/Pl0T3ZyANz9E/S2QXCd2YvDtfp5qWzAPEwyi0nhTkebroy7UPlIDeeEQaeOv73pHxySamOGWqtDhDF6dN/UOH/6Vfitn0yZ3HUj/AGmW+Rv6p40IVF9MkwKeOUWGAndnzk+Sm0Ii4vodQs+yoWfqBbrwgXuCpFftFSplty/P3RMDndUunLOMAlHO6LZ9Mh3W5+/JU+3drNotM3ecmj4ngq7avat77U5pjU/qP0VGKEmSSTzV9K231T/oMYN8jMlxmPvNSGNhONalezAz4i3FbnLJpisD2Ez+/gpgIUamIAP2U+EgrYh5SUtwSCVamUyHsI6KjP8AIDrJAhe64JgbTYBYBoA8AAvC9mEmqzd3id4NsBG8fdnxXtOz9ogncNiLDnFlttqkYPEnzwcW/i5Yx4LJC4F1dQ5JxV20tpBndzJzUvGYkU2Fx0WOxmOklx1XI6ne/wAeCjH5M2Wtv3Xl8Gc7T4J73PcAC2nuhoi4BEk3539NFlMTgAKRe5/e3gAywi8O3rzMAnhbmvTK+H7m+f1DdM+EH74lYztHs2GEtndzDQLCYLp8s+UKh8avfP8A061Gf2GdFHePdsIyjwQaHC3U+qfpy2xieRuRxhKw2FbUrNFR240/q0aNepQRuUyK02iL8UqkbyRIGilVMKwPIaSWgmCZuAc+SZqlosPTRI+S6MkxFVg0ySSyEt9QHJx8VwD7/wBpcDp7CAutSm1ADwIXCeF0COKY4yu4ZON+acwe0HUzYB3Ij55qIXcktrwlcU1homguR2rqDJjB/wDL6pbe1tQZsb5kfNU1jolGkcoKp/j0v8QaCxrdp6pyDWjkD9VHdtutHvmOQChOpmcl32Z808adOPxQdB2pULrkyUgU0unTub5JQZYZ31mPNPkKhFDY5XRunhknqZE6Rw+q4wknl8VEHKQ5RpiMr6pZpyZtkkMsPv4JwvsmKm9zu6g8E1UqcEkvKKQjFueje8480xXrRxPDmrPs/hpiq9ps4Fo0IAJc7pbPiFZCOp4RVUkoRyy87M4aKoBZAa0k8yO4CZz70kdJ1V8MZFV18nFNbJw+RNnESTrx++qgYiv/AFn/AOR+Kz9R2ilHwzJbLuyln0eibLxvtGTqM1MWM7P7R3HicjYrZrsWFz36Sb5WzONdUe1Ua8Ge7VYuNxg1knwsFl8VVtyVp2jxG9iXD9oA9J+aosQ64HNeW6nUdW6a9bHasqemkjQOG/Tg6tHmqPaeHDmROemV5g+atmVpYCdIP38UzWwc3EXuOkXPmupGbRlxiRhMXgzugnOnZrhfeZJA3ukjwJVO1zwJBPn52W52hgxuutJGkkZ2tCz9XZLXf2u1k2PXgYRlP0b6VT2V2GxIc0zYjQTcGZjpHqpuAwPtHbrYByjdJMZkiATaM+ah4rZpZOh0v1U3YO1RR71YOmQG7jRLv3AknplxT03GT3Lajko5iWuP2Rg6IaDVeXcGw4k5ZW3fFUdTcJdrGQOcc4tp6qbR2o6vULN402ucRugA62F89LkxqkVsLLooNdUEHvASXQd0ugDe3ZAAnhzV0knwUwlKO0s5GaOxXvAcxjiMpF78E1U2aWzBAcLRvCfIGUt7XszDgdbOB4ZGEqlVZBJDj+0iGg3JO9mdYtwVeEaFOXsh/lTqfFNP7p/0r7ZGz213tEwNQC0d2YloJJMHOdFc4rsxhmua1/tZgkR3t6/ANMaR1TKk5CyulB4ZiGVeEDl8+SkMY4jPwWjZ2aovcRTfUER3TTuJyJJgR5qLtHYIogltQPbwAIcBFyRFgISyosZXcG8FK9rhbRKbTB0McDb1U/Duohh9pTe9xgMLHRnYC+hOqcxmyKrB3qbgJgE3zyEhJ2mh++uCK7BuaAY3d644RxlNlsZk+VhzU2psqs1he5rmsz3jaAYvxXMRs17Awugtqe66bHLjlnqp22J3l7IgA4AicwnW4Rzg4tuGiTyGUkSnKmHDDZzXcd24nUE8ZsmHVA0uJiMomDOUjUwmUcciueeBh1PdMOF+BtCVvnd+R1CjVcU25m/FMvx5IiBbXU3QwPux99UN94wfuAmW1XOm1r/BFHDzc5E2kqzwOAJtMCeF9dfvNLqXAJSUd2c2RhA+7mEkau91vQT3jlyutLTb/UBEQGgNHE3gwNBPqotHDgNEHut9ZN875q3FMASBGQPH7g26KxVNMcI59WWp5LChVO7vEXy4WBifEXWdxFT+q+c5m3mrmrU3WzqBp0yWc9oXVHE8Y8gsNw9UdzTZRxJsusDXXoeysTv0WnWIPUWXmmDK3HZKtNNzeB+KfpFTTWcPDM3Vaa06vRnttO/9VV/y+QVbjn2Vvt5hbi6nAwfMfwVUY2lvNIC5d2tN1L9mu1adOP6J2BrNLYnIRPOP5TzyRAGUDJVWArQ0+fyVp7SRA4eC6EZGWrDDGMXTBBtcifldQMRhd0zF4g8+PVW76dszzUas0AZEjlNuvBHUVp4M7tDAd48Dl5D+VUYhhYRbIxzE3tx1WurUr3yyv/Kq8Rs+TBy4oqRfCpjkonUR+34/f2FH/MPokmk9zZuRMTY8Ocq+q4QQeXiolfA8kY1cMuVX2M0O2GIaRL3OAMxHICBNot6niih2gpkzUoB0zJadySbyd21iOGqjVNncvv7lMuwBix+/ktHfyMlBmgwWNwAIfD6TwZEFz2zeDBz8QtLhe12GcP8AkAAEkvkGbWiLm5y4LzsUmgd5pPOf4SThWHKysjdafAkraE/LPRW9rMO7/vNaDIEgzN78ALahdp9rcKAAcQ0zN4I84Fl5tX2d+0g3MQCJjX74KA/CuCuVymV/xIe2ei4zb2z/AHmu7wyNJpaRnGYAVXiu11J1PcnEOBzD3M8LwSsnRpbvMnORlebeSdHRVyr+i2NvBctmhw/ayafsasuokQSPfaOAnmB5pVbtt3GNbSncmC4C1i1pECzoMnQmbKiNF0Su0sK7P45Kv+Q0F06fIjEY+pUJcSZJm5+7pp2FJMuMctVKfhT5p2lgzne+Uqt1S1TS4IVPCNm8u5aKc3BCwgeGnipGHwsnnqdBxjirHD7PJPC1j8lU55K51RnB4S19OHrCsMPg5zJ+8+vBP0cJY5gcU/SAaM55DMJdWTJKTbHqeHAib/LX5p4i5vBF/SPGwSGNNrefpZLe2Y45Z6ffxQlLYRLLEYnE2gm2RPHgOSosKZvxJPmVL2tVhv8A45cQmsMyGgKitLETp20cbkzChbLsg73+g+KyGGatl2OZ3XnSQPmn6Ys3K/8ATJ1NrtMZ7XYeHsqaHun4j5qieyVtdvYH2tBzRnmOousXQMhN1mi4Vda4Zn6fVzT0+iqDzTqGdbhWNJxABNunl9FG2rhS4SBJH3CYwGMB7rxllJuOSyUp6o/k31I6llFvmHShzXBsgiTY8xeVHFUiJIPNSJkWzWjVkxOOBBpbwk+Rj1UbEYe3dgdb+Kk7x4JtxugLghjAsINpOZ4prF0N8AQbahWDzlcjwUfD0u8b+J15gaIvcmSrxOCIzE69R88lEOHAmSY0tdaKpT4wTcAqLTwr3G7mwdVW20WqexTs2YXX/TzCj1cDeB1Wkq0g0AF1x5KHVwoH8adYTamFTZnThjH8Ln5LirmtgoiLTfMShuBEwYnkn1YH7pTswegAMeqUcCfP78VdHDAQLeV0t+BMmCOUBRzB3Msp24ZwmcgpVPBlwtEesqeKGjoPHRP+znLuj+3M+aGsRyZVMonUgWvyun6FNrtPBTPybRcGHc7p9uEBPfdvDWwB/lLqA3kiU2gag9E97Im+XCbT4ZqUabR7rch4pt8zJgRxRyKjrWn3SJEZ5JTBMRe48E0TIzcTIy+CfoagNdIMGYjlCOQ4JIEWzKiYt8HiTwOdjwySsViN0dchqfDQKoqY85NzPDnqlf5LqVNthXq77ms/b5TlHNSabdEzhMHu/NTqdLxWWrUTZ0YpQWB6k2At72dw+5QbOZv5rKbF2aa1QCO6LuPLgt61sCBou50a3azVZ5/qVZSaghULIdotmCk8VGDuvN+Tj8itgmsRhw9pa4SDouxdW0bim4M5tCs6U9SMIWAhZ7aWAcHlzR/P8rV47Z7qD903afdPy6qLVw8rxFSE7ao4s9JSrJrK4KDC7R7oabifsKxp1hx8VC2jswtO8wdQNeaj0MUdQroy1boslBSWUXOozvroV17crfX1URmKaMrDhoPDRSxXBGUzz+CsTM0oM4W92YhNNeBy4zZL3LyHcocuezaRllacx1R1ZE04Av4qNRfzkaWMjrxTzqWs+XmmS538jgo2RRHJZaLnmMim6zrG5E8ISt1vAeZR7EHRDIdIwzAFx70NIycNZCcfQ04a2v8ARKFCDY+i5ucTPgplsgithwBMkHlqV1lBsAyTOgGXoukmbEgcx8OCf9gCJlwPEmfRFAZHay+UcjF+B5JZMQIKU9hOZvxiPFLgRGY+KBMDAI4zCS/O0TpefNSAQMhHqjfCmRsDYcfH70Sd0kxnzNg1dfU+9VDrYzdPHkjqHjDJMqVm07tiRm7SeSjt2iB7glxynQ2knwVdXxZPyGg8NVyiQAf1Pd6SNfomis8lqprBLqY5gdM+0q8sgeJ5BJwWGi5FzmjA7PDbkK0FOFmrVs7R4NMIqA3SpKXh8OXENaJJsAuUqZyAMmwA1Wz2BsT2Q3nXqH/x5BW2VpK5nj7fJju7pUY/kl7I2aKNMNzOZPEqcgLq9rCEYRUY8I8xKTk8vkFyF1CcUj4vCNqNLXCQfTmFlsdst1A6uYcncORWxSXMkQbhYruyp3McS59mijcSpPbj0Yd1MEKl2psbeO82QQtxjtg5mnA/t+nBVNSiRZ4LTzXkbizrWss+PZ2qN1GXBhy6pSPfEg2kX9NE/SxQBEWHAyQenBaerg5OXioNfZLDm251b8YSwrxltLY164siMxLXG4F+BsfApvdEkg9OEeCePZ4n3ajZ4EEFRMVgqtIS8EDjmPMZLR221lcCrRnGSRUqbzS1sjofVNMquBi5GWV/FVv5ozx6KRRxo1KGkbRgsDUmxTxFv5VY7FN0z+KeoVAdD5lRIRwJPtQNCm/zIlJfiRFp6Jh2J1hRAUCU2sHHiFKYenmqmnjBKdO0Wj+LoMjpk53VMvrRkoY2mHHIzpNpTVTFcoQefQY0yX7VMVMa0DO6r6lRznQCCToEing3k+64g6xaOqeNNy5LdCQ6/Gaieqb/ADEX9SnBs55tZvGLu81Jw2xmgggb3M3QlOlT87jpFY2XnWDry5K6wWBa0W81Mp4Tinm0oWGtcue0RspcHGNGScbTkhrRvOOQCfwOz6lcwwWGbjkPqtjsnYTKAtd2rjn/AAttl06pcNN7R9mC5vY0tlu/RH2HsP2YDngF/wD9VdIXV7GhRhRgoQWx56pUlUlqkCEIVxWCEIUICEIUIchMYrBNqCHDx1CkISyipLD4Cnh5RRYjYRE7pkcNVTupEEh1jwK2iZr4RrxDgCuLddHpVd6ezNtK8lHaW5j3UAc12nTcMjZXGK7PHOm7wd9UwzZ7x77TbhefJcKXTrqjLZP9o3q5hJclLiMBSee/SHVkg+kKHV7N4c5Oezrf5LTOwI4+dk2dnHqrNVzDaUcjKtHwzIV+yz/0PY7qd0/NRv8AoOIZkw+BBHoVtX4KP0+ibdQvqEP5K+6OC5Vn7MONlVybU334t+pSKmAxGQpVDFvcPzK3L6fEnzSKjIGvmirmn6YyqtmHHZzETemRzc5oHxUzD9m6h9+pTZ0lx9IC0/5eENpShK6glshu5J+TPO7MtIE1XOjPdZE+ZspGG2ZSp3bS3jxeSfTJXL6YbdIDLjgssryf24QdWeWQ6WEbo1rf8Wgeq67DA+HFS3lo1XKVIu9xjndBZZ81qr2yw60tyKMMlGmByVtR7PV35xTHO58grPCdlKTYLyah55eS20Oj3FXd7L8mWpe04ec/ozNHDOqWptLj6dZyV9s3snB3qpk/tGX8rQ0qIaIaAByCcXorXpFGjvLd/wCjm1r+pPaOyG6VENADQABoEtdQuwklsjACEIRICEIUICEIUICEIUICEIUICEIUIEIhCFCCXUwcwCmXYJnCOlvghCVxT5QctDR2eNHOHjPxSDs8/uB6t+hQhUzt6b5Q6qS9jVTZrv7D4FJGy3cKfr9F1CodnRz8SzvTEv2UTmGeE/RcbscaBvqhCR2VDPxQVWnjkWNjA5x4Bcf2bpHPe8DCEK1WVD/BA79T2SKGxKLMqbfG/wAVNYwDIQhC1Rpwh8VgpcpS5YqEIQnFBCEKEBCEKEBCEKEBCEKE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4454" name="AutoShape 6" descr="data:image/jpeg;base64,/9j/4AAQSkZJRgABAQAAAQABAAD/2wCEAAkGBhQSEBUUExQWFRQWGRwYGRcVFxodGBUaGhcWFBgXGhoXGyYgFxwkGhUUHy8gIycpLCwsFx4xNTAqNSYrLCkBCQoKDgwOGg8PGiokHCQsKSksKSwsKSkpLCwpLCkpLCkpLCwsLCwpLCwpLCwpLCwsLCwpLCwsLCwsLCksKSwsLP/AABEIAMYA/gMBIgACEQEDEQH/xAAcAAABBQEBAQAAAAAAAAAAAAAAAgMEBQYBBwj/xAA+EAABAwIDBQUGBQQBAwUAAAABAAIRAyEEMUEFElFhcQYigZGhEzKxwdHwBxRCUuEjYnLxMxVDoiSCkrLC/8QAGgEAAgMBAQAAAAAAAAAAAAAAAQIAAwQFBv/EACsRAAIBAwMEAQQCAwEAAAAAAAABAgMEERIhMQUTQVEyIkJhcRSRUqHRgf/aAAwDAQACEQMRAD8A9xQhChAQhChAQhChAQuSouO2nTot3qj2sH9x+A1QbS5Ck3siWkysLtb8UGN7tBm9/c6w8ALn0WVxnbPFVzHtCBwb3R6fVZZ3cI8bm+l0+rPd7L8nrOL2tSpf8lRjerhPkqTF/iFhWZFz/wDFtvMwvK6jyCd519byfPVNurUwJ3pPBZJXs3wsG+HS4L5Ns9DxH4oC/s6JP+To+AVfV/EfFG7aTGjjukxzklYh+1ACNwRHjfknx2hqyCTMGRNxPRUu4qPls1KwpR+3+zSP7eYx36gOjB81yl2txziBvuIP7WtmNSJCz57Q1TkWt5NaLxcWUavtyrU7rnujmfogpyflhdvBcRRfs/EDGAn+rb+5rfols/EfFHKoD/7Gx8Fk6zG5iHdfoo8udYE9I+itUpe2K7enL7Ueh0vxPrMPf9lUHIEfP5K1wX4s0XGKlNzOYIPpYryU0nD6pVF8GTforFWmuGVysqDW6/o94wHbXCVvdrNB4P7p9VdNeCJBBHEL5tr4y9suY+qstjber0nA06lRg5Hu+Rsro3Ml8kZJ9NWMwl/Z9BSurzXYv4pOktrM3gLbzbHyyPotrsrtLQxH/HUG9+02d5HPwWmFaEuDm1LepT+SLVC5K6rSgEIQoQEIQoQEIQoQEIQoQEIXJUIdUXaG0qdFhfVeGNGpPoOKpO1fbalgxu+/WIswac3RkF5DtrtBVxL9+q6ToMg3kBos9WuobLdm62s5Vt3sjabf/FFziW4Ybo/e73j0Giw+J2g+o7eqPLnHVxJUJta0LrY1tzXOnJzeZM7tGhCivpQ7+ZbMLtXE5CSfvkkYY7p7rhOfeH3ZGIqOJJcQbzYDNVtRLstsdq4YgAutym/kMswogZFyn3UDu7xc2OBNz0CWO6QWgTYznnfW0xySOSQ8U0cpNcSA1pM5QM+Up5uENpqMYToTJHg0GPFJqYhzTZu7GW9eeLoyn4KPUxL37xzJM5DPqEutIjTZPNFoa4mqCWmO610ZkXMLrmUdcRNptSMdO8QZ8FX0cC851A0HPMnpknaWymT3nF7h5Hw4ouql5QmF7ZLo7VbRd/TfvXg77R3hJ00ERzV7+TbVbvGjEs3t5gcGAQXSGx70CM+CyztjtF90wNQcpy6KXSqPpx7B72gSe9pyBGhHJNGsvDKpwzwOjDB5BO88/tZu3bE5t1gcEqts+m0nuPpTG614mZMEl0CBmmj2ne0RVoUy4g/1AIcJzu3XO/NMt2k6o5xLXv7vdv3onM/vOfon1oGiT5Gcds52ZIMZDeHWVCcTEEk8tApjqzXe4SHcHDyH3CRVaf1gg9EdWS6MPZGwz4PLVW9CucxI4HI9eSg0cKHTNiphG4Bw1m/wQ1i1II3PZz8QnsAZXG+wW357/j+74r0LAbRp1mB9Nwc06j4HgV4RMhWOwtv1cLU3qZkfqacnD71WmlcOOz4ORXsk/qhye3oVdsTblPE0w+m4E/qbq08CFYrpJprKOQ008MEIQiAEIQoQEIQoQCsj267ajBs3GXrvFv7BlvH5BW3antA3B4d1U3dkxv7nHIdNV4Vj9pur1nVKziXOm40OkcAFlr1dP0rk6Fla9x65fFf7GsRVe97n1C5znXJOZ8dEHdLdZ4fU5qTgtl+0/W20e87dB53F4y4p52z6bHPDnh27G7unuv1N9NVgbO79KK/D4J7smz8NPPMZKVXpOJO9uyBaIAMWtx8E2/FHIWGgnwzXRTc7KSBeZmB8lW5D4fLG6LbRHX7hOkeydIcC7MReOA5lWOycY1jariA527DQRIkkAnwCq3UCchlmVTOeB093kap0jUN5EaDNWjdhPDbaaGZHorHZ1L2bZaBIid68665KfWfvd5zoHBubtJPBYqlZ52Ec34KRmzCANW7t3GJ5geKeOx2tDO8BIznrorqs57m90BjW3uJPVQm4PeeXPvF5Jsb8FV3GIpZ5IdfZgEwZ8rniE0diPHeB3AL3z+CuQ4NEt3TzvI8NV1vfzlwnXLjAJ+CTuNEU2U1LZhiZ0kgmPG+fgkVMJaC106HTgZGivauE3iN1wGZDYsPFNYnAFkExc3LTx6plUZNZQjCA2gcJORPHqjCN3XDug6G3qrR2CE630ASqGEE8UVWZY5IotpYEmCRByDmm5iImCozce8vJfJLrScyQI+ELQ1MNIvp6c+uarMXhm7hbYOJ3g4zIjQRxWmjXzsw52K+oBNneenJLbiS3UEKNhxLZMgcYyJtHoU41gP6vMLbsWL0WgySmqLh8RYNgnmpRahqKZQJGB2g6g8PpuLXDh8xqF6v2X7TjFUxvANqAXE56SOX1XjlRuoz5p3D4h1N4cx0FpkETY2WijWlT/RgubaNRfk99QqXsvt0YqgHGz22eOec9CLq6XWjJSWUcCUXF4YIQhMKC4V1IquhpPAEoMh45+J22/bYs0we5R7ttXG7j8B4LM4VtK5dvTFoAInnOnRMbQxJfVe45kk+ZSKMzA8VxZTcm2etpUlCmojteqBcZBM4V4c4b0kcAb/wpVRoIGRnhppCjUKEOtcmypzjPs1JJrJPxbmucSGBoiAASQOd8yuTumWO3o8J8DmJiyj3902voJTj3jJuXjnlN8pR3RU0uB0AhunegnkTmPgpGBoHeMHO3IqPv2gC6tdltl0RaCZiYvGSw1XgkuBylhTukSGumLT4qZRoEMb7MCdXHhqQSnKeGcGaSc94aRwUbEYhxdLZtxyOiyNlPyJfuxuhxOZJJgTpzTLnPJAMAZxI46pjDvLtbDP8A2pLXNzDJ5uKDIlgegHI5aWjwQ97jZ+QyLcrckzLf2+Wvii852OUTbzSMOB2k7hE8vonqjpbmbcSowqtB62nj9V19Sch6o+AadxeHqX0MdE/VwZImmbZ9Oibw9IfpbHSAplNsZEzqglgWXJXvw8tvmJvxGllT4gEOJFrFp5gi60Yp+9IuD1EKqxtCdOKKk00WU3vuZPHUy1xDT3TB8cvmfMqLSU3a+IG9A0tPNQ6LV2KbehNmiJONUQA0QeKXRY4OM/7lNNo/fBTWNOWkZ/VTVuGS2OByU5Ja2J4JRViM0kansJtf2eKa0ujfhkaH9viD8SvVgvBcNV3XAjMX8r252Xu2GrbzGuGTgD5iV07SeU4nBv6emal7HUIQtpzwSXixSk3XMNdGcH4IMh84bRw5bWqCJhxHqU3TO77w8NVfdrdnvGLcGf8AddvNuA0l1xE9YVXUwJZ3ZAcPeIM+q4bWMnrYTzFChUB8uidwWC3t47zWloJlxgCBNozJUYMAA3TLpuSRlwRUbJaZAuDxGdpCqxvkvztgfFZwb75voJEDj4ymmnxSw/fLjUdfOQJ3iTlyCbI4INjRQ41xV7sLENJLf1aTks62yUDeWnJU1KakLOGTbV6ZmC6bD+So9Zogb8ng1tvM6qlwG33Bw9rLm8Rn/Kn1MeHjeBB5cOqxSpygUKDWw5isU6AxvdZ+0fPUqKcTDeCQ0vec4ny6JiuGtMb0nkooZ5LEkhf/AFINvKe/Pl0T3ZyANz9E/S2QXCd2YvDtfp5qWzAPEwyi0nhTkebroy7UPlIDeeEQaeOv73pHxySamOGWqtDhDF6dN/UOH/6Vfitn0yZ3HUj/AGmW+Rv6p40IVF9MkwKeOUWGAndnzk+Sm0Ii4vodQs+yoWfqBbrwgXuCpFftFSplty/P3RMDndUunLOMAlHO6LZ9Mh3W5+/JU+3drNotM3ecmj4ngq7avat77U5pjU/qP0VGKEmSSTzV9K231T/oMYN8jMlxmPvNSGNhONalezAz4i3FbnLJpisD2Ez+/gpgIUamIAP2U+EgrYh5SUtwSCVamUyHsI6KjP8AIDrJAhe64JgbTYBYBoA8AAvC9mEmqzd3id4NsBG8fdnxXtOz9ogncNiLDnFlttqkYPEnzwcW/i5Yx4LJC4F1dQ5JxV20tpBndzJzUvGYkU2Fx0WOxmOklx1XI6ne/wAeCjH5M2Wtv3Xl8Gc7T4J73PcAC2nuhoi4BEk3539NFlMTgAKRe5/e3gAywi8O3rzMAnhbmvTK+H7m+f1DdM+EH74lYztHs2GEtndzDQLCYLp8s+UKh8avfP8A061Gf2GdFHePdsIyjwQaHC3U+qfpy2xieRuRxhKw2FbUrNFR240/q0aNepQRuUyK02iL8UqkbyRIGilVMKwPIaSWgmCZuAc+SZqlosPTRI+S6MkxFVg0ySSyEt9QHJx8VwD7/wBpcDp7CAutSm1ADwIXCeF0COKY4yu4ZON+acwe0HUzYB3Ij55qIXcktrwlcU1homguR2rqDJjB/wDL6pbe1tQZsb5kfNU1jolGkcoKp/j0v8QaCxrdp6pyDWjkD9VHdtutHvmOQChOpmcl32Z808adOPxQdB2pULrkyUgU0unTub5JQZYZ31mPNPkKhFDY5XRunhknqZE6Rw+q4wknl8VEHKQ5RpiMr6pZpyZtkkMsPv4JwvsmKm9zu6g8E1UqcEkvKKQjFueje8480xXrRxPDmrPs/hpiq9ps4Fo0IAJc7pbPiFZCOp4RVUkoRyy87M4aKoBZAa0k8yO4CZz70kdJ1V8MZFV18nFNbJw+RNnESTrx++qgYiv/AFn/AOR+Kz9R2ilHwzJbLuyln0eibLxvtGTqM1MWM7P7R3HicjYrZrsWFz36Sb5WzONdUe1Ua8Ge7VYuNxg1knwsFl8VVtyVp2jxG9iXD9oA9J+aosQ64HNeW6nUdW6a9bHasqemkjQOG/Tg6tHmqPaeHDmROemV5g+atmVpYCdIP38UzWwc3EXuOkXPmupGbRlxiRhMXgzugnOnZrhfeZJA3ukjwJVO1zwJBPn52W52hgxuutJGkkZ2tCz9XZLXf2u1k2PXgYRlP0b6VT2V2GxIc0zYjQTcGZjpHqpuAwPtHbrYByjdJMZkiATaM+ah4rZpZOh0v1U3YO1RR71YOmQG7jRLv3AknplxT03GT3Lajko5iWuP2Rg6IaDVeXcGw4k5ZW3fFUdTcJdrGQOcc4tp6qbR2o6vULN402ucRugA62F89LkxqkVsLLooNdUEHvASXQd0ugDe3ZAAnhzV0knwUwlKO0s5GaOxXvAcxjiMpF78E1U2aWzBAcLRvCfIGUt7XszDgdbOB4ZGEqlVZBJDj+0iGg3JO9mdYtwVeEaFOXsh/lTqfFNP7p/0r7ZGz213tEwNQC0d2YloJJMHOdFc4rsxhmua1/tZgkR3t6/ANMaR1TKk5CyulB4ZiGVeEDl8+SkMY4jPwWjZ2aovcRTfUER3TTuJyJJgR5qLtHYIogltQPbwAIcBFyRFgISyosZXcG8FK9rhbRKbTB0McDb1U/Duohh9pTe9xgMLHRnYC+hOqcxmyKrB3qbgJgE3zyEhJ2mh++uCK7BuaAY3d644RxlNlsZk+VhzU2psqs1he5rmsz3jaAYvxXMRs17Awugtqe66bHLjlnqp22J3l7IgA4AicwnW4Rzg4tuGiTyGUkSnKmHDDZzXcd24nUE8ZsmHVA0uJiMomDOUjUwmUcciueeBh1PdMOF+BtCVvnd+R1CjVcU25m/FMvx5IiBbXU3QwPux99UN94wfuAmW1XOm1r/BFHDzc5E2kqzwOAJtMCeF9dfvNLqXAJSUd2c2RhA+7mEkau91vQT3jlyutLTb/UBEQGgNHE3gwNBPqotHDgNEHut9ZN875q3FMASBGQPH7g26KxVNMcI59WWp5LChVO7vEXy4WBifEXWdxFT+q+c5m3mrmrU3WzqBp0yWc9oXVHE8Y8gsNw9UdzTZRxJsusDXXoeysTv0WnWIPUWXmmDK3HZKtNNzeB+KfpFTTWcPDM3Vaa06vRnttO/9VV/y+QVbjn2Vvt5hbi6nAwfMfwVUY2lvNIC5d2tN1L9mu1adOP6J2BrNLYnIRPOP5TzyRAGUDJVWArQ0+fyVp7SRA4eC6EZGWrDDGMXTBBtcifldQMRhd0zF4g8+PVW76dszzUas0AZEjlNuvBHUVp4M7tDAd48Dl5D+VUYhhYRbIxzE3tx1WurUr3yyv/Kq8Rs+TBy4oqRfCpjkonUR+34/f2FH/MPokmk9zZuRMTY8Ocq+q4QQeXiolfA8kY1cMuVX2M0O2GIaRL3OAMxHICBNot6niih2gpkzUoB0zJadySbyd21iOGqjVNncvv7lMuwBix+/ktHfyMlBmgwWNwAIfD6TwZEFz2zeDBz8QtLhe12GcP8AkAAEkvkGbWiLm5y4LzsUmgd5pPOf4SThWHKysjdafAkraE/LPRW9rMO7/vNaDIEgzN78ALahdp9rcKAAcQ0zN4I84Fl5tX2d+0g3MQCJjX74KA/CuCuVymV/xIe2ei4zb2z/AHmu7wyNJpaRnGYAVXiu11J1PcnEOBzD3M8LwSsnRpbvMnORlebeSdHRVyr+i2NvBctmhw/ayafsasuokQSPfaOAnmB5pVbtt3GNbSncmC4C1i1pECzoMnQmbKiNF0Su0sK7P45Kv+Q0F06fIjEY+pUJcSZJm5+7pp2FJMuMctVKfhT5p2lgzne+Uqt1S1TS4IVPCNm8u5aKc3BCwgeGnipGHwsnnqdBxjirHD7PJPC1j8lU55K51RnB4S19OHrCsMPg5zJ+8+vBP0cJY5gcU/SAaM55DMJdWTJKTbHqeHAib/LX5p4i5vBF/SPGwSGNNrefpZLe2Y45Z6ffxQlLYRLLEYnE2gm2RPHgOSosKZvxJPmVL2tVhv8A45cQmsMyGgKitLETp20cbkzChbLsg73+g+KyGGatl2OZ3XnSQPmn6Ys3K/8ATJ1NrtMZ7XYeHsqaHun4j5qieyVtdvYH2tBzRnmOousXQMhN1mi4Vda4Zn6fVzT0+iqDzTqGdbhWNJxABNunl9FG2rhS4SBJH3CYwGMB7rxllJuOSyUp6o/k31I6llFvmHShzXBsgiTY8xeVHFUiJIPNSJkWzWjVkxOOBBpbwk+Rj1UbEYe3dgdb+Kk7x4JtxugLghjAsINpOZ4prF0N8AQbahWDzlcjwUfD0u8b+J15gaIvcmSrxOCIzE69R88lEOHAmSY0tdaKpT4wTcAqLTwr3G7mwdVW20WqexTs2YXX/TzCj1cDeB1Wkq0g0AF1x5KHVwoH8adYTamFTZnThjH8Ln5LirmtgoiLTfMShuBEwYnkn1YH7pTswegAMeqUcCfP78VdHDAQLeV0t+BMmCOUBRzB3Msp24ZwmcgpVPBlwtEesqeKGjoPHRP+znLuj+3M+aGsRyZVMonUgWvyun6FNrtPBTPybRcGHc7p9uEBPfdvDWwB/lLqA3kiU2gag9E97Im+XCbT4ZqUabR7rch4pt8zJgRxRyKjrWn3SJEZ5JTBMRe48E0TIzcTIy+CfoagNdIMGYjlCOQ4JIEWzKiYt8HiTwOdjwySsViN0dchqfDQKoqY85NzPDnqlf5LqVNthXq77ms/b5TlHNSabdEzhMHu/NTqdLxWWrUTZ0YpQWB6k2At72dw+5QbOZv5rKbF2aa1QCO6LuPLgt61sCBou50a3azVZ5/qVZSaghULIdotmCk8VGDuvN+Tj8itgmsRhw9pa4SDouxdW0bim4M5tCs6U9SMIWAhZ7aWAcHlzR/P8rV47Z7qD903afdPy6qLVw8rxFSE7ao4s9JSrJrK4KDC7R7oabifsKxp1hx8VC2jswtO8wdQNeaj0MUdQroy1boslBSWUXOozvroV17crfX1URmKaMrDhoPDRSxXBGUzz+CsTM0oM4W92YhNNeBy4zZL3LyHcocuezaRllacx1R1ZE04Av4qNRfzkaWMjrxTzqWs+XmmS538jgo2RRHJZaLnmMim6zrG5E8ISt1vAeZR7EHRDIdIwzAFx70NIycNZCcfQ04a2v8ARKFCDY+i5ucTPgplsgithwBMkHlqV1lBsAyTOgGXoukmbEgcx8OCf9gCJlwPEmfRFAZHay+UcjF+B5JZMQIKU9hOZvxiPFLgRGY+KBMDAI4zCS/O0TpefNSAQMhHqjfCmRsDYcfH70Sd0kxnzNg1dfU+9VDrYzdPHkjqHjDJMqVm07tiRm7SeSjt2iB7glxynQ2knwVdXxZPyGg8NVyiQAf1Pd6SNfomis8lqprBLqY5gdM+0q8sgeJ5BJwWGi5FzmjA7PDbkK0FOFmrVs7R4NMIqA3SpKXh8OXENaJJsAuUqZyAMmwA1Wz2BsT2Q3nXqH/x5BW2VpK5nj7fJju7pUY/kl7I2aKNMNzOZPEqcgLq9rCEYRUY8I8xKTk8vkFyF1CcUj4vCNqNLXCQfTmFlsdst1A6uYcncORWxSXMkQbhYruyp3McS59mijcSpPbj0Yd1MEKl2psbeO82QQtxjtg5mnA/t+nBVNSiRZ4LTzXkbizrWss+PZ2qN1GXBhy6pSPfEg2kX9NE/SxQBEWHAyQenBaerg5OXioNfZLDm251b8YSwrxltLY164siMxLXG4F+BsfApvdEkg9OEeCePZ4n3ajZ4EEFRMVgqtIS8EDjmPMZLR221lcCrRnGSRUqbzS1sjofVNMquBi5GWV/FVv5ozx6KRRxo1KGkbRgsDUmxTxFv5VY7FN0z+KeoVAdD5lRIRwJPtQNCm/zIlJfiRFp6Jh2J1hRAUCU2sHHiFKYenmqmnjBKdO0Wj+LoMjpk53VMvrRkoY2mHHIzpNpTVTFcoQefQY0yX7VMVMa0DO6r6lRznQCCToEing3k+64g6xaOqeNNy5LdCQ6/Gaieqb/ADEX9SnBs55tZvGLu81Jw2xmgggb3M3QlOlT87jpFY2XnWDry5K6wWBa0W81Mp4Tinm0oWGtcue0RspcHGNGScbTkhrRvOOQCfwOz6lcwwWGbjkPqtjsnYTKAtd2rjn/AAttl06pcNN7R9mC5vY0tlu/RH2HsP2YDngF/wD9VdIXV7GhRhRgoQWx56pUlUlqkCEIVxWCEIUICEIUIchMYrBNqCHDx1CkISyipLD4Cnh5RRYjYRE7pkcNVTupEEh1jwK2iZr4RrxDgCuLddHpVd6ezNtK8lHaW5j3UAc12nTcMjZXGK7PHOm7wd9UwzZ7x77TbhefJcKXTrqjLZP9o3q5hJclLiMBSee/SHVkg+kKHV7N4c5Oezrf5LTOwI4+dk2dnHqrNVzDaUcjKtHwzIV+yz/0PY7qd0/NRv8AoOIZkw+BBHoVtX4KP0+ibdQvqEP5K+6OC5Vn7MONlVybU334t+pSKmAxGQpVDFvcPzK3L6fEnzSKjIGvmirmn6YyqtmHHZzETemRzc5oHxUzD9m6h9+pTZ0lx9IC0/5eENpShK6glshu5J+TPO7MtIE1XOjPdZE+ZspGG2ZSp3bS3jxeSfTJXL6YbdIDLjgssryf24QdWeWQ6WEbo1rf8Wgeq67DA+HFS3lo1XKVIu9xjndBZZ81qr2yw60tyKMMlGmByVtR7PV35xTHO58grPCdlKTYLyah55eS20Oj3FXd7L8mWpe04ec/ozNHDOqWptLj6dZyV9s3snB3qpk/tGX8rQ0qIaIaAByCcXorXpFGjvLd/wCjm1r+pPaOyG6VENADQABoEtdQuwklsjACEIRICEIUICEIUICEIUICEIUICEIUIEIhCFCCXUwcwCmXYJnCOlvghCVxT5QctDR2eNHOHjPxSDs8/uB6t+hQhUzt6b5Q6qS9jVTZrv7D4FJGy3cKfr9F1CodnRz8SzvTEv2UTmGeE/RcbscaBvqhCR2VDPxQVWnjkWNjA5x4Bcf2bpHPe8DCEK1WVD/BA79T2SKGxKLMqbfG/wAVNYwDIQhC1Rpwh8VgpcpS5YqEIQnFBCEKEBCEKEBCEKEBCEKE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4456" name="AutoShape 8" descr="data:image/jpeg;base64,/9j/4AAQSkZJRgABAQAAAQABAAD/2wCEAAkGBhQSEBUUExQWFRQWGRwYGRcVFxodGBUaGhcWFBgXGhoXGyYgFxwkGhUUHy8gIycpLCwsFx4xNTAqNSYrLCkBCQoKDgwOGg8PGiokHCQsKSksKSwsKSkpLCwpLCkpLCkpLCwsLCwpLCwpLCwpLCwsLCwpLCwsLCwsLCksKSwsLP/AABEIAMYA/gMBIgACEQEDEQH/xAAcAAABBQEBAQAAAAAAAAAAAAAAAgMEBQYBBwj/xAA+EAABAwIDBQUGBQQBAwUAAAABAAIRAyEEMUEFElFhcQYigZGhEzKxwdHwBxRCUuEjYnLxMxVDoiSCkrLC/8QAGgEAAgMBAQAAAAAAAAAAAAAAAQIAAwQFBv/EACsRAAIBAwMEAQQCAwEAAAAAAAABAgMEERIhMQUTQVEyIkJhcRSRUqHRgf/aAAwDAQACEQMRAD8A9xQhChAQhChAQhChAQuSouO2nTot3qj2sH9x+A1QbS5Ck3siWkysLtb8UGN7tBm9/c6w8ALn0WVxnbPFVzHtCBwb3R6fVZZ3cI8bm+l0+rPd7L8nrOL2tSpf8lRjerhPkqTF/iFhWZFz/wDFtvMwvK6jyCd519byfPVNurUwJ3pPBZJXs3wsG+HS4L5Ns9DxH4oC/s6JP+To+AVfV/EfFG7aTGjjukxzklYh+1ACNwRHjfknx2hqyCTMGRNxPRUu4qPls1KwpR+3+zSP7eYx36gOjB81yl2txziBvuIP7WtmNSJCz57Q1TkWt5NaLxcWUavtyrU7rnujmfogpyflhdvBcRRfs/EDGAn+rb+5rfols/EfFHKoD/7Gx8Fk6zG5iHdfoo8udYE9I+itUpe2K7enL7Ueh0vxPrMPf9lUHIEfP5K1wX4s0XGKlNzOYIPpYryU0nD6pVF8GTforFWmuGVysqDW6/o94wHbXCVvdrNB4P7p9VdNeCJBBHEL5tr4y9suY+qstjber0nA06lRg5Hu+Rsro3Ml8kZJ9NWMwl/Z9BSurzXYv4pOktrM3gLbzbHyyPotrsrtLQxH/HUG9+02d5HPwWmFaEuDm1LepT+SLVC5K6rSgEIQoQEIQoQEIQoQEIQoQEIXJUIdUXaG0qdFhfVeGNGpPoOKpO1fbalgxu+/WIswac3RkF5DtrtBVxL9+q6ToMg3kBos9WuobLdm62s5Vt3sjabf/FFziW4Ybo/e73j0Giw+J2g+o7eqPLnHVxJUJta0LrY1tzXOnJzeZM7tGhCivpQ7+ZbMLtXE5CSfvkkYY7p7rhOfeH3ZGIqOJJcQbzYDNVtRLstsdq4YgAutym/kMswogZFyn3UDu7xc2OBNz0CWO6QWgTYznnfW0xySOSQ8U0cpNcSA1pM5QM+Up5uENpqMYToTJHg0GPFJqYhzTZu7GW9eeLoyn4KPUxL37xzJM5DPqEutIjTZPNFoa4mqCWmO610ZkXMLrmUdcRNptSMdO8QZ8FX0cC851A0HPMnpknaWymT3nF7h5Hw4ouql5QmF7ZLo7VbRd/TfvXg77R3hJ00ERzV7+TbVbvGjEs3t5gcGAQXSGx70CM+CyztjtF90wNQcpy6KXSqPpx7B72gSe9pyBGhHJNGsvDKpwzwOjDB5BO88/tZu3bE5t1gcEqts+m0nuPpTG614mZMEl0CBmmj2ne0RVoUy4g/1AIcJzu3XO/NMt2k6o5xLXv7vdv3onM/vOfon1oGiT5Gcds52ZIMZDeHWVCcTEEk8tApjqzXe4SHcHDyH3CRVaf1gg9EdWS6MPZGwz4PLVW9CucxI4HI9eSg0cKHTNiphG4Bw1m/wQ1i1II3PZz8QnsAZXG+wW357/j+74r0LAbRp1mB9Nwc06j4HgV4RMhWOwtv1cLU3qZkfqacnD71WmlcOOz4ORXsk/qhye3oVdsTblPE0w+m4E/qbq08CFYrpJprKOQ008MEIQiAEIQoQEIQoQCsj267ajBs3GXrvFv7BlvH5BW3antA3B4d1U3dkxv7nHIdNV4Vj9pur1nVKziXOm40OkcAFlr1dP0rk6Fla9x65fFf7GsRVe97n1C5znXJOZ8dEHdLdZ4fU5qTgtl+0/W20e87dB53F4y4p52z6bHPDnh27G7unuv1N9NVgbO79KK/D4J7smz8NPPMZKVXpOJO9uyBaIAMWtx8E2/FHIWGgnwzXRTc7KSBeZmB8lW5D4fLG6LbRHX7hOkeydIcC7MReOA5lWOycY1jariA527DQRIkkAnwCq3UCchlmVTOeB093kap0jUN5EaDNWjdhPDbaaGZHorHZ1L2bZaBIid68665KfWfvd5zoHBubtJPBYqlZ52Ec34KRmzCANW7t3GJ5geKeOx2tDO8BIznrorqs57m90BjW3uJPVQm4PeeXPvF5Jsb8FV3GIpZ5IdfZgEwZ8rniE0diPHeB3AL3z+CuQ4NEt3TzvI8NV1vfzlwnXLjAJ+CTuNEU2U1LZhiZ0kgmPG+fgkVMJaC106HTgZGivauE3iN1wGZDYsPFNYnAFkExc3LTx6plUZNZQjCA2gcJORPHqjCN3XDug6G3qrR2CE630ASqGEE8UVWZY5IotpYEmCRByDmm5iImCozce8vJfJLrScyQI+ELQ1MNIvp6c+uarMXhm7hbYOJ3g4zIjQRxWmjXzsw52K+oBNneenJLbiS3UEKNhxLZMgcYyJtHoU41gP6vMLbsWL0WgySmqLh8RYNgnmpRahqKZQJGB2g6g8PpuLXDh8xqF6v2X7TjFUxvANqAXE56SOX1XjlRuoz5p3D4h1N4cx0FpkETY2WijWlT/RgubaNRfk99QqXsvt0YqgHGz22eOec9CLq6XWjJSWUcCUXF4YIQhMKC4V1IquhpPAEoMh45+J22/bYs0we5R7ttXG7j8B4LM4VtK5dvTFoAInnOnRMbQxJfVe45kk+ZSKMzA8VxZTcm2etpUlCmojteqBcZBM4V4c4b0kcAb/wpVRoIGRnhppCjUKEOtcmypzjPs1JJrJPxbmucSGBoiAASQOd8yuTumWO3o8J8DmJiyj3902voJTj3jJuXjnlN8pR3RU0uB0AhunegnkTmPgpGBoHeMHO3IqPv2gC6tdltl0RaCZiYvGSw1XgkuBylhTukSGumLT4qZRoEMb7MCdXHhqQSnKeGcGaSc94aRwUbEYhxdLZtxyOiyNlPyJfuxuhxOZJJgTpzTLnPJAMAZxI46pjDvLtbDP8A2pLXNzDJ5uKDIlgegHI5aWjwQ97jZ+QyLcrckzLf2+Wvii852OUTbzSMOB2k7hE8vonqjpbmbcSowqtB62nj9V19Sch6o+AadxeHqX0MdE/VwZImmbZ9Oibw9IfpbHSAplNsZEzqglgWXJXvw8tvmJvxGllT4gEOJFrFp5gi60Yp+9IuD1EKqxtCdOKKk00WU3vuZPHUy1xDT3TB8cvmfMqLSU3a+IG9A0tPNQ6LV2KbehNmiJONUQA0QeKXRY4OM/7lNNo/fBTWNOWkZ/VTVuGS2OByU5Ja2J4JRViM0kansJtf2eKa0ujfhkaH9viD8SvVgvBcNV3XAjMX8r252Xu2GrbzGuGTgD5iV07SeU4nBv6emal7HUIQtpzwSXixSk3XMNdGcH4IMh84bRw5bWqCJhxHqU3TO77w8NVfdrdnvGLcGf8AddvNuA0l1xE9YVXUwJZ3ZAcPeIM+q4bWMnrYTzFChUB8uidwWC3t47zWloJlxgCBNozJUYMAA3TLpuSRlwRUbJaZAuDxGdpCqxvkvztgfFZwb75voJEDj4ymmnxSw/fLjUdfOQJ3iTlyCbI4INjRQ41xV7sLENJLf1aTks62yUDeWnJU1KakLOGTbV6ZmC6bD+So9Zogb8ng1tvM6qlwG33Bw9rLm8Rn/Kn1MeHjeBB5cOqxSpygUKDWw5isU6AxvdZ+0fPUqKcTDeCQ0vec4ny6JiuGtMb0nkooZ5LEkhf/AFINvKe/Pl0T3ZyANz9E/S2QXCd2YvDtfp5qWzAPEwyi0nhTkebroy7UPlIDeeEQaeOv73pHxySamOGWqtDhDF6dN/UOH/6Vfitn0yZ3HUj/AGmW+Rv6p40IVF9MkwKeOUWGAndnzk+Sm0Ii4vodQs+yoWfqBbrwgXuCpFftFSplty/P3RMDndUunLOMAlHO6LZ9Mh3W5+/JU+3drNotM3ecmj4ngq7avat77U5pjU/qP0VGKEmSSTzV9K231T/oMYN8jMlxmPvNSGNhONalezAz4i3FbnLJpisD2Ez+/gpgIUamIAP2U+EgrYh5SUtwSCVamUyHsI6KjP8AIDrJAhe64JgbTYBYBoA8AAvC9mEmqzd3id4NsBG8fdnxXtOz9ogncNiLDnFlttqkYPEnzwcW/i5Yx4LJC4F1dQ5JxV20tpBndzJzUvGYkU2Fx0WOxmOklx1XI6ne/wAeCjH5M2Wtv3Xl8Gc7T4J73PcAC2nuhoi4BEk3539NFlMTgAKRe5/e3gAywi8O3rzMAnhbmvTK+H7m+f1DdM+EH74lYztHs2GEtndzDQLCYLp8s+UKh8avfP8A061Gf2GdFHePdsIyjwQaHC3U+qfpy2xieRuRxhKw2FbUrNFR240/q0aNepQRuUyK02iL8UqkbyRIGilVMKwPIaSWgmCZuAc+SZqlosPTRI+S6MkxFVg0ySSyEt9QHJx8VwD7/wBpcDp7CAutSm1ADwIXCeF0COKY4yu4ZON+acwe0HUzYB3Ij55qIXcktrwlcU1homguR2rqDJjB/wDL6pbe1tQZsb5kfNU1jolGkcoKp/j0v8QaCxrdp6pyDWjkD9VHdtutHvmOQChOpmcl32Z808adOPxQdB2pULrkyUgU0unTub5JQZYZ31mPNPkKhFDY5XRunhknqZE6Rw+q4wknl8VEHKQ5RpiMr6pZpyZtkkMsPv4JwvsmKm9zu6g8E1UqcEkvKKQjFueje8480xXrRxPDmrPs/hpiq9ps4Fo0IAJc7pbPiFZCOp4RVUkoRyy87M4aKoBZAa0k8yO4CZz70kdJ1V8MZFV18nFNbJw+RNnESTrx++qgYiv/AFn/AOR+Kz9R2ilHwzJbLuyln0eibLxvtGTqM1MWM7P7R3HicjYrZrsWFz36Sb5WzONdUe1Ua8Ge7VYuNxg1knwsFl8VVtyVp2jxG9iXD9oA9J+aosQ64HNeW6nUdW6a9bHasqemkjQOG/Tg6tHmqPaeHDmROemV5g+atmVpYCdIP38UzWwc3EXuOkXPmupGbRlxiRhMXgzugnOnZrhfeZJA3ukjwJVO1zwJBPn52W52hgxuutJGkkZ2tCz9XZLXf2u1k2PXgYRlP0b6VT2V2GxIc0zYjQTcGZjpHqpuAwPtHbrYByjdJMZkiATaM+ah4rZpZOh0v1U3YO1RR71YOmQG7jRLv3AknplxT03GT3Lajko5iWuP2Rg6IaDVeXcGw4k5ZW3fFUdTcJdrGQOcc4tp6qbR2o6vULN402ucRugA62F89LkxqkVsLLooNdUEHvASXQd0ugDe3ZAAnhzV0knwUwlKO0s5GaOxXvAcxjiMpF78E1U2aWzBAcLRvCfIGUt7XszDgdbOB4ZGEqlVZBJDj+0iGg3JO9mdYtwVeEaFOXsh/lTqfFNP7p/0r7ZGz213tEwNQC0d2YloJJMHOdFc4rsxhmua1/tZgkR3t6/ANMaR1TKk5CyulB4ZiGVeEDl8+SkMY4jPwWjZ2aovcRTfUER3TTuJyJJgR5qLtHYIogltQPbwAIcBFyRFgISyosZXcG8FK9rhbRKbTB0McDb1U/Duohh9pTe9xgMLHRnYC+hOqcxmyKrB3qbgJgE3zyEhJ2mh++uCK7BuaAY3d644RxlNlsZk+VhzU2psqs1he5rmsz3jaAYvxXMRs17Awugtqe66bHLjlnqp22J3l7IgA4AicwnW4Rzg4tuGiTyGUkSnKmHDDZzXcd24nUE8ZsmHVA0uJiMomDOUjUwmUcciueeBh1PdMOF+BtCVvnd+R1CjVcU25m/FMvx5IiBbXU3QwPux99UN94wfuAmW1XOm1r/BFHDzc5E2kqzwOAJtMCeF9dfvNLqXAJSUd2c2RhA+7mEkau91vQT3jlyutLTb/UBEQGgNHE3gwNBPqotHDgNEHut9ZN875q3FMASBGQPH7g26KxVNMcI59WWp5LChVO7vEXy4WBifEXWdxFT+q+c5m3mrmrU3WzqBp0yWc9oXVHE8Y8gsNw9UdzTZRxJsusDXXoeysTv0WnWIPUWXmmDK3HZKtNNzeB+KfpFTTWcPDM3Vaa06vRnttO/9VV/y+QVbjn2Vvt5hbi6nAwfMfwVUY2lvNIC5d2tN1L9mu1adOP6J2BrNLYnIRPOP5TzyRAGUDJVWArQ0+fyVp7SRA4eC6EZGWrDDGMXTBBtcifldQMRhd0zF4g8+PVW76dszzUas0AZEjlNuvBHUVp4M7tDAd48Dl5D+VUYhhYRbIxzE3tx1WurUr3yyv/Kq8Rs+TBy4oqRfCpjkonUR+34/f2FH/MPokmk9zZuRMTY8Ocq+q4QQeXiolfA8kY1cMuVX2M0O2GIaRL3OAMxHICBNot6niih2gpkzUoB0zJadySbyd21iOGqjVNncvv7lMuwBix+/ktHfyMlBmgwWNwAIfD6TwZEFz2zeDBz8QtLhe12GcP8AkAAEkvkGbWiLm5y4LzsUmgd5pPOf4SThWHKysjdafAkraE/LPRW9rMO7/vNaDIEgzN78ALahdp9rcKAAcQ0zN4I84Fl5tX2d+0g3MQCJjX74KA/CuCuVymV/xIe2ei4zb2z/AHmu7wyNJpaRnGYAVXiu11J1PcnEOBzD3M8LwSsnRpbvMnORlebeSdHRVyr+i2NvBctmhw/ayafsasuokQSPfaOAnmB5pVbtt3GNbSncmC4C1i1pECzoMnQmbKiNF0Su0sK7P45Kv+Q0F06fIjEY+pUJcSZJm5+7pp2FJMuMctVKfhT5p2lgzne+Uqt1S1TS4IVPCNm8u5aKc3BCwgeGnipGHwsnnqdBxjirHD7PJPC1j8lU55K51RnB4S19OHrCsMPg5zJ+8+vBP0cJY5gcU/SAaM55DMJdWTJKTbHqeHAib/LX5p4i5vBF/SPGwSGNNrefpZLe2Y45Z6ffxQlLYRLLEYnE2gm2RPHgOSosKZvxJPmVL2tVhv8A45cQmsMyGgKitLETp20cbkzChbLsg73+g+KyGGatl2OZ3XnSQPmn6Ys3K/8ATJ1NrtMZ7XYeHsqaHun4j5qieyVtdvYH2tBzRnmOousXQMhN1mi4Vda4Zn6fVzT0+iqDzTqGdbhWNJxABNunl9FG2rhS4SBJH3CYwGMB7rxllJuOSyUp6o/k31I6llFvmHShzXBsgiTY8xeVHFUiJIPNSJkWzWjVkxOOBBpbwk+Rj1UbEYe3dgdb+Kk7x4JtxugLghjAsINpOZ4prF0N8AQbahWDzlcjwUfD0u8b+J15gaIvcmSrxOCIzE69R88lEOHAmSY0tdaKpT4wTcAqLTwr3G7mwdVW20WqexTs2YXX/TzCj1cDeB1Wkq0g0AF1x5KHVwoH8adYTamFTZnThjH8Ln5LirmtgoiLTfMShuBEwYnkn1YH7pTswegAMeqUcCfP78VdHDAQLeV0t+BMmCOUBRzB3Msp24ZwmcgpVPBlwtEesqeKGjoPHRP+znLuj+3M+aGsRyZVMonUgWvyun6FNrtPBTPybRcGHc7p9uEBPfdvDWwB/lLqA3kiU2gag9E97Im+XCbT4ZqUabR7rch4pt8zJgRxRyKjrWn3SJEZ5JTBMRe48E0TIzcTIy+CfoagNdIMGYjlCOQ4JIEWzKiYt8HiTwOdjwySsViN0dchqfDQKoqY85NzPDnqlf5LqVNthXq77ms/b5TlHNSabdEzhMHu/NTqdLxWWrUTZ0YpQWB6k2At72dw+5QbOZv5rKbF2aa1QCO6LuPLgt61sCBou50a3azVZ5/qVZSaghULIdotmCk8VGDuvN+Tj8itgmsRhw9pa4SDouxdW0bim4M5tCs6U9SMIWAhZ7aWAcHlzR/P8rV47Z7qD903afdPy6qLVw8rxFSE7ao4s9JSrJrK4KDC7R7oabifsKxp1hx8VC2jswtO8wdQNeaj0MUdQroy1boslBSWUXOozvroV17crfX1URmKaMrDhoPDRSxXBGUzz+CsTM0oM4W92YhNNeBy4zZL3LyHcocuezaRllacx1R1ZE04Av4qNRfzkaWMjrxTzqWs+XmmS538jgo2RRHJZaLnmMim6zrG5E8ISt1vAeZR7EHRDIdIwzAFx70NIycNZCcfQ04a2v8ARKFCDY+i5ucTPgplsgithwBMkHlqV1lBsAyTOgGXoukmbEgcx8OCf9gCJlwPEmfRFAZHay+UcjF+B5JZMQIKU9hOZvxiPFLgRGY+KBMDAI4zCS/O0TpefNSAQMhHqjfCmRsDYcfH70Sd0kxnzNg1dfU+9VDrYzdPHkjqHjDJMqVm07tiRm7SeSjt2iB7glxynQ2knwVdXxZPyGg8NVyiQAf1Pd6SNfomis8lqprBLqY5gdM+0q8sgeJ5BJwWGi5FzmjA7PDbkK0FOFmrVs7R4NMIqA3SpKXh8OXENaJJsAuUqZyAMmwA1Wz2BsT2Q3nXqH/x5BW2VpK5nj7fJju7pUY/kl7I2aKNMNzOZPEqcgLq9rCEYRUY8I8xKTk8vkFyF1CcUj4vCNqNLXCQfTmFlsdst1A6uYcncORWxSXMkQbhYruyp3McS59mijcSpPbj0Yd1MEKl2psbeO82QQtxjtg5mnA/t+nBVNSiRZ4LTzXkbizrWss+PZ2qN1GXBhy6pSPfEg2kX9NE/SxQBEWHAyQenBaerg5OXioNfZLDm251b8YSwrxltLY164siMxLXG4F+BsfApvdEkg9OEeCePZ4n3ajZ4EEFRMVgqtIS8EDjmPMZLR221lcCrRnGSRUqbzS1sjofVNMquBi5GWV/FVv5ozx6KRRxo1KGkbRgsDUmxTxFv5VY7FN0z+KeoVAdD5lRIRwJPtQNCm/zIlJfiRFp6Jh2J1hRAUCU2sHHiFKYenmqmnjBKdO0Wj+LoMjpk53VMvrRkoY2mHHIzpNpTVTFcoQefQY0yX7VMVMa0DO6r6lRznQCCToEing3k+64g6xaOqeNNy5LdCQ6/Gaieqb/ADEX9SnBs55tZvGLu81Jw2xmgggb3M3QlOlT87jpFY2XnWDry5K6wWBa0W81Mp4Tinm0oWGtcue0RspcHGNGScbTkhrRvOOQCfwOz6lcwwWGbjkPqtjsnYTKAtd2rjn/AAttl06pcNN7R9mC5vY0tlu/RH2HsP2YDngF/wD9VdIXV7GhRhRgoQWx56pUlUlqkCEIVxWCEIUICEIUIchMYrBNqCHDx1CkISyipLD4Cnh5RRYjYRE7pkcNVTupEEh1jwK2iZr4RrxDgCuLddHpVd6ezNtK8lHaW5j3UAc12nTcMjZXGK7PHOm7wd9UwzZ7x77TbhefJcKXTrqjLZP9o3q5hJclLiMBSee/SHVkg+kKHV7N4c5Oezrf5LTOwI4+dk2dnHqrNVzDaUcjKtHwzIV+yz/0PY7qd0/NRv8AoOIZkw+BBHoVtX4KP0+ibdQvqEP5K+6OC5Vn7MONlVybU334t+pSKmAxGQpVDFvcPzK3L6fEnzSKjIGvmirmn6YyqtmHHZzETemRzc5oHxUzD9m6h9+pTZ0lx9IC0/5eENpShK6glshu5J+TPO7MtIE1XOjPdZE+ZspGG2ZSp3bS3jxeSfTJXL6YbdIDLjgssryf24QdWeWQ6WEbo1rf8Wgeq67DA+HFS3lo1XKVIu9xjndBZZ81qr2yw60tyKMMlGmByVtR7PV35xTHO58grPCdlKTYLyah55eS20Oj3FXd7L8mWpe04ec/ozNHDOqWptLj6dZyV9s3snB3qpk/tGX8rQ0qIaIaAByCcXorXpFGjvLd/wCjm1r+pPaOyG6VENADQABoEtdQuwklsjACEIRICEIUICEIUICEIUICEIUICEIUIEIhCFCCXUwcwCmXYJnCOlvghCVxT5QctDR2eNHOHjPxSDs8/uB6t+hQhUzt6b5Q6qS9jVTZrv7D4FJGy3cKfr9F1CodnRz8SzvTEv2UTmGeE/RcbscaBvqhCR2VDPxQVWnjkWNjA5x4Bcf2bpHPe8DCEK1WVD/BA79T2SKGxKLMqbfG/wAVNYwDIQhC1Rpwh8VgpcpS5YqEIQnFBCEKEBCEKEBCEKEBCEKE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104458" name="Picture 10" descr="http://www.agendatlaxcala.com/archivos/image/sabores/postres%20y%20otras%20delicias/flan/222223.jpg"/>
          <p:cNvPicPr>
            <a:picLocks noChangeAspect="1" noChangeArrowheads="1"/>
          </p:cNvPicPr>
          <p:nvPr/>
        </p:nvPicPr>
        <p:blipFill>
          <a:blip r:embed="rId3"/>
          <a:srcRect/>
          <a:stretch>
            <a:fillRect/>
          </a:stretch>
        </p:blipFill>
        <p:spPr bwMode="auto">
          <a:xfrm>
            <a:off x="4214810" y="2071678"/>
            <a:ext cx="2928958" cy="351475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pPr algn="ctr"/>
            <a:r>
              <a:rPr lang="es-CO" b="1" dirty="0" err="1" smtClean="0"/>
              <a:t>Duxelles</a:t>
            </a:r>
            <a:r>
              <a:rPr lang="es-CO" dirty="0" smtClean="0"/>
              <a:t>:</a:t>
            </a:r>
            <a:endParaRPr lang="es-ES" dirty="0"/>
          </a:p>
        </p:txBody>
      </p:sp>
      <p:sp>
        <p:nvSpPr>
          <p:cNvPr id="3" name="2 Marcador de contenido"/>
          <p:cNvSpPr>
            <a:spLocks noGrp="1"/>
          </p:cNvSpPr>
          <p:nvPr>
            <p:ph sz="half" idx="1"/>
          </p:nvPr>
        </p:nvSpPr>
        <p:spPr>
          <a:xfrm>
            <a:off x="857224" y="2000240"/>
            <a:ext cx="3297254" cy="4195763"/>
          </a:xfrm>
        </p:spPr>
        <p:txBody>
          <a:bodyPr>
            <a:normAutofit/>
          </a:bodyPr>
          <a:lstStyle/>
          <a:p>
            <a:pPr lvl="0" algn="ctr"/>
            <a:r>
              <a:rPr lang="es-CO" dirty="0" smtClean="0"/>
              <a:t>es una mezcla elaborada a base de champiñones y chalotas (o cebollas) muy finamente picadas que se saltea en una sartén con mantequilla fundida.</a:t>
            </a:r>
            <a:endParaRPr lang="es-ES" dirty="0" smtClean="0"/>
          </a:p>
          <a:p>
            <a:pPr algn="ctr"/>
            <a:endParaRPr lang="es-CO" dirty="0"/>
          </a:p>
        </p:txBody>
      </p:sp>
      <p:sp>
        <p:nvSpPr>
          <p:cNvPr id="69634" name="AutoShape 2" descr="data:image/jpeg;base64,/9j/4AAQSkZJRgABAQAAAQABAAD/2wCEAAkGBxQTEhUUExQVFRUXFyAbGBgYGRwcHBsbGh0gISAfIB0cHyggHholIBseITEiJSksLi4uHCI0ODMsNygtLisBCgoKDg0OGxAQGzQkHyY0LCwsLCwsLCwsLDQsNCwsLCw0LCwsLCwsLCwsLCwsLCwsLCwsLCwsLCwsLCwsLCwsLP/AABEIALcBEwMBIgACEQEDEQH/xAAbAAACAgMBAAAAAAAAAAAAAAAEBQMGAAIHAf/EADkQAAIBAgQEBQIEBgICAwEAAAECEQMhAAQSMQUiQVEGE2FxgTKRQqGx8BQjUsHR8WLhB4IVQ3Ik/8QAGAEAAwEBAAAAAAAAAAAAAAAAAQIDAAT/xAAoEQACAgMAAgEDAwUAAAAAAAAAAQIREiExA0EiMlFxYZHhE0KBocH/2gAMAwEAAhEDEQA/AOS+W2oSI0j7zgrLUJ+Bv+uC3yhO2J0ogAAfOOZzOmMAZKYA2/f+ceHBlQTbAjAiYnCp2PVEb0RqE/SOv764IpJ2E/riGvNpvbG6HYj/AFfBASOsjYA/5xLSbYLczvHTGlGDqmxm46zhnlUhSQFB2F77f7vhWwpGq0iYbb3/AHtgypmSVhe1z1+2HnC+M5XMKtLNA0m06FMjRbbSwHKfQ2OFvEuGItGofMVXVyBLQzr3A2HQxiKlbp6K40rWxZUyLhl1MssJHN+sxBw44DTcVAqCmSJ+u6kruL22vhNnc6tSqzlUIJkwxL7RYzYdY9u2FuezFWAmskN0O8fu2K4ZE3OjoniDjdF0A5VOm4UAjzJudUxp7AWxTuK8UpToQKB+IrPMSLkHcEYD4Xw0EENqt0nr/cYyrl6as8LJkC5IgzcDvM39Bhkt02LlS0iF+KOzU1SkdAYHlU6mjcydz6nDjL5uqKyK6SEPmaSQdQtIJ9t8GDiYCeUT/MEaIUARt0tAjrgHiEVAHV/5glWTTqgCNzaxgmP8YN29oFa0MfHmbNWmlWnT0QSZEgj0IPQd8LcvxWpop1KzPDzom6sA3NM3iQcQtx4mk1KoJeNK9rG5Mj+mR84ir8VqLoFOmFqAWYDdYiI773xkrVMzdOyxf/ILUFSo9MAkxySEAI2k9cR0c1TZQzFVuLEauv4d4AGK9kc9VClRpuZ0tGn3jbDbgtSlSJNYFi62MHkM3YR9OmRfecI4tFFJMt2Uo0a1H+VU81wRyLAIEXJBEgnaO4wt/gnaTpVBNtbiY9hN/TBXBKNPKMCrs4qsCrRNjeSRF/jqMS8WzWWLCpTdArXJFwHk2a9gSJ/cYV60FWxJXybCRAM9R73wFXpMvK3KbkDY/OCaS1m5tWgyAhZjEglpvcqR6dcBZzPMAwNSk5LgsGJ1DTYgWtM7T0wf6YHOjenyyT2i2MzA8yCDEWHUX74ipnmFNove1zBE9974sWU4bT8pSpZSUtqAhm2IEXsbRFutzjm8ksGWj8iuEFbGAJi/T362xBV0tM7kYL4lQamzK0GCCG7EjaYBje3tbAyUC4OkbXY9B7nDRfszFlTh7KhaCVG7AW+YxGKgT8Ovt0+fbDFs2wpmjrlGuYt1uNtz+kDAmZocsgnbtMY6Iu9SIvW4kOWQ1qhLbREDaQN46kdz3w4zVVVE2HzY/lbCmgpVY6frP+saVsxAgfB7e3b33xZVxEZJ3bNc3VJPffvgB2xJVqTiBjgmNSMZj0rjMYFFwSlfb1wNWpzO0ThpTy8G/wAe5xBmKNzeO3qft3xynShPoMbif1wfm87TqsGenQSF0inS1CTJvtGqZHr1xFUTywWWT/3gPMAzY+sgwR8jrikaElfoGZLkCx7HpGNPLMGME0KJJAHzgrLZWLnfVGnt7nDN0LRDlaOkTt/bB9GJsLjrv67+2IXMevX9+2PSYE7fribdjpG9WiHbSRBJ+T6D16DG3Hq2YDfzVleVQxEoCFAPOBpnaTvIx7k9DOGqFouOWJAA/LfDHiGbr0aT0aqsEA1hSQQVaxsDYkAYMdGlzQlTNpqP8tSCCDJkSQLiwi43wWqUzRJ0EqIk9R0sT2tgbgvDadefPqtQpleRgJ1NIAB7KbyemHHAMyU1IKPmlB1I6GJjZhMXGHlF+icZLhrw/M0KK+WKnmkopEi6sdwPn9cBOaDMGdq1CpJIazCZFyN+p/LHrcNCk6lK19RYcxBBHMe4i22PKHC1eazuwRjPqbiZPSSfzwnNtjWuJBa5fUisKQrHXBqTBYaZPKYj2wRX4eigOhdSWhlK6Tbc9vSxPXErZpMxVTK0mSiijXrQF9JEE2BBvG82nG+aqBFKKwc69gZJ6zJ9VJPvEm2D1WjPoPlPDVM1NbWMcuogyYtgyslAEoVLvT3ImA0Axb0Ht7YBp8ZXWpAOsyzCZuxsB8RYYn4pm6uXqicsNNRdJI1FXkwWLWg3jp073ROTdDNRWzyrw0E0nVlHmAllUiRuYIaANt5xUM/XqMyqJ19NJudX53GLdw7w1Vq1KjIrCgqzLWBAiQLcxj9d8WXPeCVoBGoNUYqY5lTYkhugv1+2KxTXScmmVXgKvTptSqkU6wYMp/pJWwJFwCCJj03jEPE84uYhsyj1FUAK1Mqupupbqd7EjFg45ladXRqfTWUaGI2K9A0SZuYsDHxir1uHsKhy2mdQB1ADVTE2ZW2ZY9duuMo3t6M5UqWxm3FBXpJSqE0mt5SrzHSJ6m9hf1JwBQ4JSZZGnWDfWTBmYJ+wuJ3wJmOGVKFSn5jgLTPK4BOpDEm+x0303PviTOZimzlFpim0bzBMgFWloiQRv0N8Z2gxpseV8tRJCsyl4uyNKrMRNoI74K4bXpsOe7021BtZBDAmTDR9VhFxaYOKvl801M0xUTQNJYMrSGDCATvO+GGUqKwYF4ZwW5tyfT1v9sc/m8dqvZbxy/Yzj2Y1VGJgEnY2IgbGLE/nhG7ukAnSTDQLTO3rEdPTB2aUrIYGQwuIKkR3md/vha4B2ESZ2xvGsVQZOyJ6ig7R+mLxR4TROQLqheooJaopkC8bESFHrijZhIEWwz8LcaZHam7EIwJieXXEAkbG5mD7WmcWirJSdAFdrH92wCTPxhnxJk1TTnSxMSeg6wNpna+AGo2PfDfToH1bAmx6iE7Y8f8AviSm4G2HYiWzNEdv38YzHpacZhRqOkZijpG1uhjp19+2FdZRBJ72xaM4moxcAen6fvvhDm6MMdQtH2Pf1xCiiYoz9IMN/UgHrH/eFeYsAAOlvt1w2eC1lAAiAJ6d56mJOJ8hk0aWYkQJWLwJ7Ee9sUWhXsX5IaVBi5Nyes267f8AWIwCzRtJn3wbmqZ2hYAi0fmJ1SY9p7SMYMtvElpnfb0wHIyiR06InuZ22+cQ5nl+bm++CBTkkMLja/7vj1aPmCTcD4woRDkM69KsIgB2AJImATB398P+LZescwYLMqrzljyCmYFz/b2xonCaNanUqK4bSYIJAgdIBvfv0w3KOmnVVWsKZ1aEQuyD8BBAvPXpv2xRNNitYoRZ7hD0qdI0y2grzllOmGb6hbbp/vDni9E0kQpVXQArLHKRbdSL2BA2vfFuynE6eZp+WtVajGzKyQTcTyXAKyRtYwfYTxj4eFBDWWm9REp2ps5JBmfcKBJ+TtjZWCqK1kKT0mSvURahqVdLNqJeN4AtcgQQJifUY1TjTNmASaIXzD5dEoGIDdCGkKwgbA3Bthfwytm6yM9Omr06TKZJC6Tcg7gmwuewwf4bq19THyqdQvVJeVAAJN217iOkbXjG59Ru/SS1KOYFdK1IIjMCdFNAmkWksYBaSt7WiMWLI8LXNGpW1A1alppGRAgNciY1Cb9sGZzw4lcBQ9NKjJqYk6gzOLqXEaWHqDsI0mSapwrXkXq0qdRkZk5QBq1MtwJ/CLknCudrQYx2WPJ+GUoVWIy+pkUNTDuhZ2AaTDdjeViIHacHZfPVXqfz6JpapGo3srRCboQbDuTe+K1w/jXnIwam9SxYOhl1iJ5hfTbv99sN8/nK+Zotl6aVmYrKa2UMQhBBsBcwLG5I9sBO0M47oZeJ2rZZKL5alVrsrXMySsgnlUSZiOw74Do+Llo0gWrmrUJZvLqwhWWJAJgw3vb2AwR4a45Xp0P5gbzaa6TquxZdy07Xt+lsB0uM0cyyU81Uy0nUSrgFuXdma0RD2tPQGBgqpvH7CyTirMHixa7aWV6RQkuSREx+HQYcXJ5v74m8qlmWFcMwKaqQawRtYkRJsQw7xviucZqUaq0itbTSUwKYnTVnci5KhWIXVF1t0wz8AeIK2XdsvVorUyq1SBUUD+WzSQSfUT0HW/TDY4vuv3BdrS2RjgprOEbUtak6Eh03vZlRp5Tpi1rdRgTNcG4bWdOesj1WfUw3BJN31SBEzYR62x0PxRwpWp0s1QYAU7tNtVNxBE2IgGfk7Tir8dpqGdvMerRo1lEEKxGuAwDA+YZJAuSATHSQ14rQtX0UVvCTUU8oVRWb/wCsggcsSdWpiNMgYR1MrSap5VRoK1NNm2kf1AQLwDe0YfcSoOED5mnUCFmUo0g6NQ5QwNjYX7nA1bw+tSm1SgEFIOQAynUYXq1yxJG5PXeBib+/spGuC2jS1LDQsGLk27bDCjM5cm9utxOG9M16aebR0hQQGUg82k7MI2k/4jAtfN+avLTNIizCeUn0B+Lg/AxFJrZe0xBXqAWP+74GdJEz7YKz9JRFzOIFYffF4v2iM16Z5qMbTH64kDE/I/TGrknYY1UH4nD9E4Qv+X+ceEQB0xPVTr+WIWP2wyFZrGPcZOMxjHZ8zVMCL3vHrIwk4uQTq9LGLDb9ffD5V0qZiTt/xHQmB3wuqU2+oKsRdJA5je5O57CPnpiESggpU1G4mQL/AD/oYjyNFlMROr6vYdvvix5nJgqpIGoxKm3pH3jCzPpAJUHUP6fzN7xBa3t8FgQEyQN4veY3P/QwOugEXDdwAQR6EkXPXr0xM9QjqIBi0/a9++/fG2RztSgxq01RmvZux6gxaDEH0wo4l4lmzTMhLSRcmx9fX7YsnAuK5CuhFSnUpN1K1JUD2a5HzgfOP/EqzFQGa7ARc2BMmbnfe+EI8PEVCFqeXyFhNiT0USdzc+wOHVNUJtO/Rac3wzKyRQZVLKAHC3gxvq3J2OI/DnC6S1atOpWZtY0kgBAJi46zYiZ6/BU5zgufy1ANWVVGsCBDMbTaJt3BwFw7MEP5zXtGhQFJPe0C1hG98JUl7H+L9G/iPzcnmA9IlGYSpmSNxv3tjoH/AI34oc5Q0VHY1aVn1EEkMSdfsTPyDik53NjMMTUUDyk1qjCRc3kjaRtbttviPh+aGX01aDKz1dWtEI0qoIjUBfeTHYC98FxcoV7FbSld6Oi8dyiUzTGig2XVnDgHSWpdNtzIEk3JJuBbEiZakFQUjSdVV+VCIDaNSq0GRtc98c54/W5UZSwBBJGsuCT2nYfM7YDy3H6lGGpzTBnk3n1vcztgyhkgJpFuWtWAFWoGp0IOpUY6/lokKDvA26nbCzxLwdEC1UzK3geW86gG3IIF163i204b5HxdTThxYga9LIV3uTAAkbQffbvjngqVTSkljTuOYnTJInT0Hx2xoQS4aUyzniCZKov8GxemDJLL1I5gIaCpkzI7dsHcM48KbVa1Wor1NKmjTbmQTcntMgSOkERc4pVRlIqKuoICGHUgkDqLdPTY4gzOUdUBIMMZB9QLj7EH5GKY30VyLBmPENbmRCq6jLOu7apJidhfEGe4W5KGkxZmJv1tFyeknCfh+aCtLgMINo6+s+x++GPDuNMrvU0O1MyIltIkRdgLRMx8Yyi48QHPLrLHwbM5x1WmGK+W3PUqDV3tBEPBJIB6kmRvgalmazV1pVHKUG+p6amGAIJ5YBJ1dSDHxgLL5mppKedqp/iaDyi0mDfrF4wZVzlHLooRTV1rzarSTGo+kjoLDfA3dDLg9yfiWqadbJgLmUKFSQ3Ks2BLCR6wJ/WAPCfDygrVWCOKQM0CC4ZgPqJBs1jBg+mK8+Yprei1TU24Y/SYFpESQZM9iOsyX4UzVQZlV16lqtLqbLUiSAxFyD2nGUFFaA5uT2T8XSmKqqlauwqyed+VGMG8gyo2ImR3nD/hOZpZcAtmhVAiVRYX7kmfsMLHorVaka2qkNTFW0RNrqA3S4v9jN8FNlaVSjC5V6NFiFpVNEEkE8x3BeQQT1Av3xKe41/wrBVL+S08DopX82oy6aVRiAIgiCeaB1uRBEGJM4SZ7wNUSqGoVVqU9X01Im5jmgAab9Ox9MIuK5ymlE+RqFcEaq3nBmKemiw1bwLib4J4T4shdVaqXgRc3md+5+b4zyS+5kk2/QJ4n8MFWqGkHfQFLrY6Q0j6rA3FhEke2KzSpaTDKQRuCNsdCyPiUVKOlnCMxaDIBKj6QPk/lihZvMM9RnbnBOkNHRQBPzv84oqoW3YLWrCYAgd8eMwKkKObeZEFYuI7/rjVuov6ff8AxbHiagGWw1ABpvYGfgyN/fvh0icmyKRHc4ly+WdhMSFgGNwG6xuRbHtemoClTOobHdSCRB97EHse+B7ht9iP3+ZGHEJAva4xmI2W+Mwo9ncEoAywuTuDt/bEFDIF/pZlUuGYALcCwuRIHLeOkjbBL7yYA7+hn/F8b5F2WrpcARaVMgk7exPb1Ppjngx2gfidPUAokEbGdzHrOEvEslKzfaCY3B76RIntH5Yt2ZokESAQZvtE/wB49vzxDU4WjDck/f7TJmDGK0LZRKWTkkgArrsJkb76oAg2vjarl1Mhbr/VBAgkd77298WinwcEFdKGDNki14iSQB1PcjpfAlfgAMgiWJHMsRbsgjT69RhXEZSEuRyjErvHpOwjbAHizgjO4dIDgTdoJ0xGmTYgX6YvWT4OeYtIEALaIJ9BMW/PtgTjPh1GWcypenMllJ1SJBNiO8Xt74VJp2ZtPRy+nmMyEuar0pKqWZmTUw6SSNRg+uC6RrZ2ClBFFNAKlYsUXlgKZLadWw67+owZleHVKNRqdGorUXlSCFcaTYNpmxuBJ6kgbY343n3yppIpUwpAqU2lWlgZWRZhdSYnsbYqnukI02tmuQzWZoU1C+WoICsYDkv/AMoMiwkAxAjDbhdTK5gg1F8jMalg0xGofisTdpG9txbEq8TpGlVIqK8vTYqNLA2VC5SoodBHQMb77asDeM6+kCtTpo9MgKGDFdDAgq0RMkSL2kTfqklTdex07Sv0HrwygXY5WktQcxR6mog6Gg6KdpaxsDJ3HbFRzORAjzCHvYAEAk9Z307D3xaKfFK9fL5epljzh2RyTAWAp1H1BMfOF3G8lVLIDWBNaFdo5eV7H/8AMaW6bjAhJ+wySYmocTFFWo1KCG7Bifq13kneY2i23ziKtxk1aFPLuFREJZSAoJtCgnfvv79sOOHeF6KBauYqM6mbCAsjZfrDH4i2GPHOFZKhQVmo63IKitSc6Z0wDoZjN4Nh39sVTi+E2pLpT62QikWpyS3QCZHt0i9+3zgetmqtOEqQyxabiPTr1OLNw3M+Wi5WlTp+c5P81ywEESPYCJ0wQJvOLFkKOWdSlTWtVTPmFlfUy97XBa8XFhgZJfUNi5fSc/WhoqCaR3VxruSrGIjY/rOOkfx9Rw4ZVagSyOCjA7dBsqpIWOt5ucKOEZlXzxpZpFcqZpsQFkqCyiFAsQNv8YBq8cqUatVBrYFmDoWZY1dSNzN5n0wW74IlXTOIeGTl6jJSfXqJVZuLbg7gdYPpiv5zIOreW5KsGgKfUTtuBteMWjwRx1A9Q5kpNO61HaIm0XMdPe+EvHOJJXzjVEUssAK30yZ32mDJwFLbRmtI0ThAp6i8VIXUdJNgfsf8YCTNwdSKdSxoIsVg7gyOuHucyzJTZnbWCvKb2gbR/V+uK/Uyb+StWZBtY/kQdrfrgqV9A1Q0XxFUemoaXNOoKqk3IYxN+oJA+5wVxPxTWq+YgYaHXS6mQCBb7YrVCtcqbSLzv9sFPk2KBQ4IYiQCN7WN4v39DjOKsKlo8oZwlitgCZsCYHYemGlWnRrMAi3BHuw679Zi8gb4Cq8GamlSVWoqH6lJkDc9IMCCbmAeouDOGZal5fLrLkxJET6AzAA6dzgNpcCk30E414er0CNQmnOnUCGhuxjbe3TG9WmUULsettx0w8DVKVPyjz09AUOUusmYJGwBBg9pwp4lSAgknURcmfT/AKwkpW0VgtMTEEEkfO3fp3PtiIrv7xGJxc2+euPSCbiDiiZNoEdSO98Y9PqT/vB707X69cDFOZCNpmMbIGFA1QkEjt6YzG5ZeuMwbB/k7jWzGkXBK9YG3xv22GAKdRGDFSysTLAkltZM9Ztc3GHtCJIteJ7wPa/7OBVooWMgTJkD4ke0HHLBlmE5OpNPmvEx/wCth69CZ++D/JBM3ECPSPTFf/impHyzpmBF9/Xbqf19cOeG1kaQCOkEeoB/v9xi8STRMlEgkD6RaATax6zftbElKjLEKFMGJ3K2m8CZkggH74mpVxIm3e9h2+32vhhlqCKDp5ROpjaCTck+s3nFOiCzjFGotFmoKGYQYA35uboWJgbTcY5l4qzZr0CbU6gP0M9wpkE04MQYgqb7Ri0+I/HypUFKiNSnVrYggfhuCJaPqvHbFN8TJVy4erRqFRXQAEgKzajJA1iYiSYj77Tat64UjrpAvCzlFSq7qgZlUFHYw4BaGE7mCY/47965xzKVmlqh0DUwWkUZIHXTbStzOkbT0xb8tx/LUqBy6vTYyNSupQTYFgRTYFxFyY2EdcI/EC5jQdbiuqRzpbmYBizGLnYTuYGDG6tglV0Kc9LIrprDTJWDAk30mfpkyJ2/PBeRr16alai66bf/AF1BqEi439RgLhRA1VCrOIhl0kg6jEyNrH8/nDnI5EIi1wrFZK6TESQRe899wBgS4GPS1cMyWSqCm3mvR0STTpnQkkzMC9vQ9B6yEeO06dY0aVPUgqEqXbUCzd1awp3G5tf2AH8RUrUQqaZNgAOadrCbk7fGIMvwjM0yy1QlMyTBddbW2Anf0N9sSg5btlpqPEjXj1Ck1VQNCsq84p2QsLsTHcjphevFW8qAoYgmNYVtK3HLqEgbyR6dhJeayS0GAYqtMoGNtLvr+oLvzAyCT0X1jD/L+EXhv4bMUzRqaS+udQW/azAFbxG/pitpEem3h/iNCguqnT82u66XAE6QAvMZnSCWvzQIwvymcDO1YhRLEwI079Itv2xE2oUGoDy6ksSWRWXVG4P9a21QRY7DAec4NooJWp1Q0OGZL6KckwDe8sPS2BSkOm4MsGZ4dUrMMyFUBLrU13620i+mxN+1sAVcimZoVSK9JMwH1RVADVAFWNLkjShsF6W9bV/IcRrNVDVmIVjBYWgGzEDYmDifiuapBGClm2BdjqcgbCQIUdI/XGSr8iyaf4EudyppVCjFWKwSVMiTB37ib4IdvpdG5rAz17WwLUKERLAE/Uf8denXph1wrJUKkA1QHUEJNg1pn1YdATfYTirJRCqGazFWk1JvKhWBOoEbDqZgb74B4ZmlCulUEU4sRJAb8Lex6dLDvi0cF4plaobLVH0tGlHaDYbTJK7md+pGCM34WWkNRam5ZSIPNveVFhbvvttAxFSVNPRZx2mir5nN00VZAbVBEXsPYyDiarx+mdEUkhGkgJEyRYnrtg+rwOjWdcuxak4plkcAEsbQIABIi9773wj4vwNKJ06mZ1aCy0202FzqO/tHzh9UJuyz1+NLmFijThQ38xHAMiw5SpX6gIIidhN8KvOXL5nWpf8AhweRGJEGOg35TtN4wn4Bw/MPXVKbMhYEhhIBgXv+U4u+b4flaOYpUcxTarXamC2ksCoYsfMJXrptEnZO2Faqxk7oj4RlDXR1PnNqYFiVIXQLrEjc9AO5O26/xBwgrTVxMEN9WkQVmACDedJgWNox0/IIgpk0dWlydKuV5FAA02i3ob33xRvEGdp1gyrJJWWIAADayQYBtytAiSZMnCtxoaOVlR4dxKjTKjTLgmzAOuswAwWNgIJmZ0mB0wBVrMxJMkyZ9TN5j/oYMzmWEEnfYAfriN6ARVZSdypsIJETDAnuLECO5nDRlaNKNMGqK2nVuCSsjuBMY0pVAFJIg7D53vjfyNUACOYk3OxAtGwiGv11emI8zl5MD5G0bYOuC/LpGYH4ZxmN6dhG3zjMGgWdsyiHzSpsCJFv3fEtbJVCzHohm3YERHWZBB3EY9W8FiCZgwOhv36EDEfEM9Wowy01qi4dCYlbXEbmQTFv7444uuFqtkWZJYqwP0ifZwQf+t7z1vJOSsunqBc/I9Nr4BZiUUKjAPGowsobRImQe5Ex37yqXcAaStva8mRJuBYdMXXBBzSkGCBzWO5IkET64a5aoCmlyII0iTuY/uP0xWlqM3LOkgiL3FveInuN/fDCpnaVcmg5/mqNWwibSR30ki//ACF74eE7Qko0ziXjxYzFQC69D6Az2ws4LkqlVXgNopqxkk6EIjpIGq4Fu4tbF/8AG/hxWipDEr1BhSOo9OmOcliiFAWCsZb1A97bxjeOXxxXQzissnwmqZdquoiipYAMzh4m+wQxLGYgT6DDjPZqmcuA9WnrJA8lW1BR31KbNYW26HAnGs2i0ylAgyQNcQSpnpuJP2jEC+Hf/wCY16tQB1aBRABYqAOaZAE9oJsZjDrm9Cvutlp8M8L82mwytfzTqlqapcALcqj6Aeg0kgEG3WZM1Worl3oPT8qqrEFakq+hgCCFYwB6XAuL2OBP/H/ijKZNnc02pnygpMlzUYMTYWg80Rty408XVWzlZa68upBpDSSVuZiI+xM4SV3X+xotNWVyrV0mQ0EHcT/m2NM3mq7NqZ2ckASTJgbW+2CG4K2jXdptG7Sdrb6bG4HbDXhXDczQ0jWVd4OhWggep6H9MNaWwU3oc5zxlTrUlNZaodaaippCwYgCG1SFJjoO04Tv4xreXU5dKlCqabBREC3af1m+JfFNSj5VKgiIlUc1ZwZLNHUm5A+07DcmqV8vC6iYWY03k+sbRhYwi9sMpNaQwyTFaL1pbU6ugImw2Yg7XBImf+xkcsq6mhVtpE7f774ESvFNqYspv+/XbG1FDKhp0RJgf53jFaJWaDNOzHy+cC5Bk/bthrkeH16wgKom2mQNR+TA9zgs8CIANBNMrqgtuvQiTd95G1xGDuBUSan89WKgAQsgTO5IuT29uuEnKtoeEW9MC4TlAw0rRFRmcagDdVWRYnqTM3NvaxxytJauoIsWDo4kj0I/C3+fXDzP5PNUSXylbVQNyGNNWRmM9RGkTJIjfYXwBxrhlWqjTUp1Ky3fyiSGU7BiYJcRM33idsI/lux4/HTRVFyeuofwlahE2+kG32HXpi4cAyWYrU6jI1JkQkAnUCSqgwIBIWOp27XxVK9JsuSpUsNOqQCArmdN/WAb7zi7ZHg1esKeYyzohqJzwpWAOVzZiNUrE9QF2k4aatCxdOgXgdaq2dpLWRKmlFMhvopmWAAidR17za2Lfwyui1WepEXFIsTLBTBlY5VmwtuARF5o+WrU+F5gFX86oU5yTIJvEf0jcR2juMYmcq5qur0aILEsXNjPKWaNTTAO3RZ9hhbbdLg1JK2Xvi/FaoqK2XooKfl87GIUgy211EAW69MA5fw22bpr5rGi7E3UAuwkwNmgEH8htGK7wrxSlNia6sCCVqI0yVYWMTGwJt3G+GDeOk8sNSE1ATL/APHp227bYm7XopGN8G2fyNHLUdD1qvLqClGqSS1gAgY69h8gmBio8O4iar1VeS51LLaZguIkAREgRFhHrh7xHNq6KRUGmoRV50hgdRLJTIFpi8X73jGvAsrRTMVvLouCCHp1Sr3LG4DEsswSY5bDYXGKL5JsRvF0VatRvESV2/Ttf/vAdZCDYcwJJiOpjbof8YtfGqhaC1M02VtLKTex79trGfc4rVaprsBubnuT6x2jEo9os9qxdWJH1L7dz22xsFsOk2jrvg7L0zqIUQVt7e0WtiX+BAvJM/n/AJw+SExYrFIG5In2OMw7/gvf4IxmBmbBHVxQUqAR1BPuMSZnL6lUkbbWvM98aJTMEScGU0MQdt/tiSQliinpJA7TAH549RVAKGBAB0qLrq2JjbaZi8HAucVPNaBzC49ekfbElHfSpjWtyd7dPYYDlSHUbBOLZRnDomoOV5agEwbdD7R842z2RB0w5SoUClwE1soBkGR13kC247YYnKvMiNX4SBP+N4/c41rZaoy8puBBPVkBMAkEdScGMmuBaT6a8bylM0dJMELZT+EmwLQdv3MjHLvEWUVBXNTSrgJpSYktP0jrtN+2Oy5NEIAnuDM3C7bncf3OEPinwdRzDO5Q+YFhWHX/AEMUUt2xPVI4ylKaPlwupH16gZJDAW7dvt6YsmXy76aa5hQPOlqdRL+WIgyejkDYzEd8Ic9lKlNypUqwM7fUDcEfEYs+d4lUJpXZRUpA1dIEBwDJAIsTpEjrP3eU3aBGCotXCeA5Stlggq88QGLS0AzBLi94MFcR8T/iaT00DU6rKTFxL6rmR1ta1hHS+Kf4d8dmk+ggJNvMC6iOmwGozAjUWAuYxdqC5epRdw1SsFIJqOwQFgO4vHNsIm43sDjJ9BlFcKzxvhtSrVNetXo02WCaawAAAN73ZgPzwgzWfepz02Ylo3H0iT8de/8AfAmdql6wp+YopsQQT+EE3m0i8kDtGNTw0oxV3KjZbEzYEfT0gz7Dpg4UtgU7eiSlwxrMGEsdLaryR8Xna/fDXh2U1hi6qv8A+uafS1lEiJjtiDOZXTVpKrmnQqw2uGbSwENJneQSATf0jFn4X4VUZLMtTqGoga0kaioF4UbyT3HoLYDdrYySTpFYzyUEIQlKLXmoJaALdBuTFrn7nGvhrhpqko5Ks/KmpBuY212Fp2mD98OqOdylJbUcxRNOmQr+Wp5jHNz20i4ggzPSBhC/iHMpUpt5nm0yVOhl0qdBB23vG6nphk21oRpJ7B+K5Ctk63lV3cAg6dJuAJAkG5He/XBfBsglcvRqO1OtYwxlam0R2N57YfZ9E4p/Mq1kpMghViSBI1ajIG9h79cR8Q4AjrSCVAlRBpDBwzMxEgadXKgiAR369M9pWZabod8N8P16f8tnDUqiNKtpusRE3KyIvHvEHCrM5lsuzplaAqeW0t5RZyqSAS0rq5iJDXtG0YT8U4fnsoB5LONSBqhABfURcE7aNreuGXh3MtSpPWpvU/iVpt5upTJIDEwxEE8ywBM3MiYw1JRF22WDiWbZ6TValFRSqqq1PMVQwbpyG+oEgyO2I+DVWo0lpalZFllqU5GmQd+oGoi19z81k+LauZomlXTzZv8AzKy0w5ERBKgq1tg4m8b4XZvxHmaGug9FKIZRKaWFhswkmCe4sd8L8mPqKLJx/wAIV82HrB01x1sto2i/QyYxRMhXqI5p62RlsSrMBPrp7gaZjb2x27gmTRsoKqI661GsGQ0wAdQB06r7x645RxzhVPKVqlMOGdrqp+rm2mRB639cJCTqmaUU3YJm8vTcKWZVrKpLROllIELJbSGUSbATPXC6hU0NqTZGBIMGT7bYL4ZWKLUSog1kxfcfB6zb5wTmuCkJDQlRgT6wOhPY+m2KN10EU3tFq4Hx6pWqs/mUwqgNVYkooAA5VBE+Z0AXa5v1m4f4lqZniB8t2FBUspgSLETPKG1CdTbxB3xzjKo8aFNjv2++GVHxG+WYLlnFNo0syj6yTILTIMeo6Dtg16QLfWdL4lVNdWLlEYQrLyubCQRV0giZE7e8E4r1LK6UbnDEyF6xMGx6HTYRt64W5ZKuYVvNBV0qh3AgTAHQWvIO3r3w5pqsGRaIgSB99z+uOeWmXjtAFd1JQFWJIgDYbde2Mp5inOkgL7gi3bviTOkaV9SSZFyDEdJ/Y7YiopTpguRLdJM79ibRvfAxQ2TB24sosEJA9R/c4zAdXilMEg0gxG5AmfnGYfH9BMv1O0wQRg5wSsj5xG6AjG1E6fbC0TAK2XDMDJNo6WPf3xo9KB1kdhJw2RA2w36+vriKmGDX+f31wrhaDlQCGBXUNR7yLT7SbWxNnBpQCTfaJnfvibM0irD+kGfjtj2vTDKALgbGeh/sMTSe0UtdFqK3KWZoANoUKBbe094weMxopSWZtKxqiWjoRG/YWm2PVy30soax6kkx2PWMQ+IKTHL1iglwsgCzELc26mJgdfnBjF2ZyT0c64/w+nTRyK7Vn1XLaZAQQoGkXnUZ+LCDit53OkImwMGTGqAwAIva/bDfxRl2TLpmRpqUXYFKinZ5/Epvqs40jYXIF5qOYzkra8n4AMz87HtfHTg8kxFNYtELBJ0i8ddvWf1xavB2c8up5R0VaFSAy1Cyhb7gbA/BGK3TooxEnrt3n1w5q8GIVWpEExMFlUqZjqe5w0pKxVF0OfEfCcoQnlxTrKxny9I10x+JlNtWxsBPNY2GLZ4RrBkNOmdDoDyiBrkAKTPUMY1W+oe451xHgNSlS8+sxTmuCInrHfvtYWwfQy+bJD0KdWi+6zGplIJUFSJ1WBvbYjYYCX3Zr+yPOMeHqoZxmGeiq1PNFKQZlo1EgxBFpnqcMqXG6lOvUUBKVGmdMBQRpS1rnsbjoQOmHPBKbsipn2p1CCFZWOsjUeUMLyzG3LMQNrnFf8acFXKMxy9ckkampsNRWNtLgXFrAg7XOFklJUGLp2xlxPj2WqahT1130k6D+E7CQVANzsSd74rHGmzX8OGzNJaZDzTHlFDcc2mbQbGO8RhX/wDG5us/8VperqYszqnaPTSGjpi/8M4wrVqVEpX8vSSy1GRtJgxNgSenuberKOIMrRz7w1wWpm6t5VLln3j0nuZ64cU+FZrL5lCyuaavHmqsgAtEnc3UT6TG4OFviEtRzreTC8+pVU2GokhfXf8APD1/ERdudm8vQFqOFgqxBlQZhlkruejGOmGdv8CrRefNp1keh5yOWXmYCGNpkEiTYDbv84q3GFpvTNKlTBghGamC7gG7GV+puVpBJ3vfYfxBnxXZ1lVqUEUio1l8oEABoJJYhp9gbHEfh/imWywBr06ocwrLTssars0nmEgjfYmBaMIk62O2k9FLenUqWMR9vyP3wVwXjRytRQ6U6lOxQVU16CCDKg949emNfEnD/IrOVYsj1C1Nl2Kkz3METhYliQSSdhfbFEicns61n/G7rlvMy+ko+pTqUtoaJhiGEkzAJ/OIxRONeKqjU1soYhQ7BRL6SG5idxI22xFwfycvmqbVwzofq0jUQOUi34uoI9t+mnHOJ01rscrRamysSUdZ8tyzCwYG0GwOx9sBRV8C5OmKnqPLawzEbsZJXsJ6R2+MMMxxjz0iozeYFAX2B6n2xDlagJIr6iL2sIYsCSfXcfOGniXwbUpKtdQWRwrEgyF1gETFwDMAnfvhni3sEcktCOpndQ0KDAF4xDkKQLNIkR3sD0nBNHhl+Q9BO3Wx/U/GLbw/goRPMKcykxCzBCyDtBOEyS1EfBt3IC4BlHoD8RB6MIgfr/s2vhlmc0VaFWAY3B3/ANHE+XyT+VS1magUkyRNjNybTp97zibNPrA08x7dFPTp/bEpdtlY80aUkLDURyrHQdu39sLM3mTomBDbtFwD03v/AJw14nrLNIK0xpkL00j79pjADOxP0gEG1oAkdBgcdh6gCllTAhBHz/bGYaqCBv8AYW/THmEyY9HYEt7Yn8sEYgVpGCaJ6HF6OQ1onTJ374nc2kCYx4qAGYxIywJH2wKpG6Du8xttjTyBsLDtH+cbVabFlI6G89u2Jl726WwjVjLQNV1A2NvW+CEqgkE2BxlZrntbb9fbGUaQv/vpgJNMNooXiXh6IzJmmRcgWapQWmjSKrQWLkCFuzReLnbHOuN5fK+VrpOTUB2LC3oBG0k47rxnKM1FkXmLd79IH/r3xUG/8f0CGYKOkxFrHp3nGU3lv0NrE4xUWHMXExIESMT1WEC5A6b/AH9MXmv4Mq+YUpUtUmCbBRsJkmADvGE/EfDVSnXFGrTMlBEdd5KnYwJE+uLRmpCOFG78fYZf+Gq6Xp6JpOWDMhsQBB+mwUTcSfbFg8M8bzdbW9KmpCUwsGS0k/VeJ+kiItM7DFVGRWgj+WtRtdIlmZk1AA7coi8agJkmAe2JOA5/KJRHm1swlRmYt5bsoUWCnaCxIJ6iCJvgzjaBGWxzw9h5zVWcu4a6xYtPVtiQe1vXEvieuldqLvylX5wDJZZ29DJP3OIU4G6qzUswhphPMCuZdVInmYQA022+2KzU4m8VqYCEGASxOqxmVMWE/e2JRg8tFJS18hzx3xCyFFpEgJZQWJAjuptA7bemM4N4jqHWXuCRrfcs0gjUbWkDaw7YrlCgxZGqz5TXbSCSFUnfsbYs3CssjtppCnUDfUpVrDsIHNbfbY4s1jGiaeUrNM/mMvTrrmKo841AGVgeUDT9MAiTIIn1tgds3k9Q0/xNOk93VglWdQ3AYqSJIMnC/wAS8ESlmWWnak0aLzeAGE9wf7ThLmuFVQvmBf5YbSCGFz6d8aKX3NJtLhYK1Wki1KakTWuPLURdiJdtVrBm0gCJwu4LSphv51QoEMC0yLyBJiQYj3NxFx+EsymNWgSCZ3EbbX37Y34tn/NVQEhwNIgCNIvM7lrx7AYehL1ZvxTMf0OzgMwJMhYO3KdiR06Qd8RZPQwYnVqUSFUCGjv26bYY8C4JWr5erFNSqnmZiZQErOn8K9yYmxvGCuHpRQKhZKpZ1A/CADuzmLgfO3TAlS0gwt7Ypo62OqCGJET74sHFslRNKrmdJUkKKizBWosAgAkb2+8YF8QcPNDQXSVcWKMCAY1QTfmi/qBgfLUKmYzSUNPMx5xHxcMdrgdxhUvbGk/7UA8I4c1VjpZV/wCDRLD01G+/TbF6r52VRGZ3dqc/wy/SiTZSegnmInaO2Eo4LlaT1xmatWmaKCrTRXVdYN9E3K1LxpWd97YY8KHlU6bZXQXzCF6lVoc01k6qZbq5GkAQIDNGFkm3d6Dz40TcA4GlMs7KDCll6ATcTP1dPv64ZZXMmrRFTVSFQTqQCS1IxCrIDA3Im8R84LpZTzKLGqGSlpaIFwQLGB6mL/E4ofEOGZoVqbNUY1DdIkHT/VJuAZm98J44+2POetDt6pZgSJ1EyI2EEC/QbWwZkT5ZkkkNA06bW79Z/wA4EGZrinoreWjfiCqRYbEzJ1R7YloBTAYs1rETpG0+v+sJIdcJ8xVkHlPNva0H8r/lhcRzHqT1/wAYZNVbYCdh12Hp3xsKAABafQR+9sTsdIGGlbdse4k/h/b7YzChOgZHMahgzL1DMN8HFd4fWgbzh/kXkXH3x1LZytUMaYwRTIxBRfBBXFETZGQJxA4EkG09RGNSCrHcg3/16YKJBAtIxF7KcIayyNQBbSDYGJtt2xlCk1RQzIUJnlJv8xbbpgymOxjGO4AA7nD0q2JYl4Rka6Vahq1VYMBEAyI9z64045TqGkwoEJUIhHJ5Zm0iDM7TFvi7yrTnrgLPladMuTyoLwL/AGwri/Qyls5DlPEEwuYreWZ5mDElSZlmSIYT6ztHbAFfxGXd2Gl2XlFT6VamNtII5WJGqbduuM8QcErZmuz5OmnlVZICVBUBYXPMpIk3bTNr4rh4BmgY8ppHQX9zGKRjFd0zSm3+CbjfCK+XOt9NWmW+qk0qGa4AtPoO+GHBeAKs182FSkA2unqJcE2Gobj2nf7Y04dms5RvUUsibBxZWkGR6jCjivEamYMAE1HMkKJnsAB98G29IFJbHme46KlTysrSmm40aNtQNrxEfJ674WcWWiil0aq2YMa9vLQCBpETq6CSY9OuBF4RmUOk0XQtsSCLfs4L4JmkoO6ZmiKlJwA2obRsR84MVGPDNyl0eeFfDtbO0vNqElGfQFUCdIIkn2DGLbDe+LXk+BHKtSYBEFPUYAOogyCSd5g79PSMBcD8a1XfTTpMVUAKVWQAAZBFgbCYnBOf40WamxzNMK5cM7pA8tyCCEm7/VA9euJTblrhSMVHfSp8cCZmr/DUX1sWZ1mZRyTIDEwQwuYjp2xY+GeEDSoKtfLCrpIdXUsQwMl1IFztFr+2FhGUWpmKiCmleiQabqTDwYLgAwrEQdO31A74i4l/5CapS8pFKuTzGYWwvpPRmEiPXB+VpLhnXWBeKKNPWopiKVQa0GkIDqESSZMDtEXt3xUuK5apRYKRoOkHlYMCDeZBI/PDfjvF6mYSjTdFVqJYoRBJDkG/TSIEYjyPDauYAB1NpJi25bpI9h+ziieO5E2s+GlLxEFoVKQQKaukORIlVJgWO8EgkiTMbYhyGbp06isshQ0qDfSRsTaCQYO142xasl4CYMrOojfTck9p6fnfAXijwgadXUoUIxsAYI+B0wi80WM/DIUZbM1821WlrMvU1yFOmRPQA6dzbF28AcAoUa484t5l4klBpG/MtxYbdpHfAfCci2VceTUKsfwhA6mxiZi8xsdvbEb0YqI7VSXWGQHYtc9OhuI7Wws7mvjweFQ+rpDmfDDVKpraVqUPMY1LlCCrGzTJ2A2/KMWSi6BNFPLU6CpuZDayCNTyLxaw6T0i4IpIK3nVF8yobGYAWbcqqAFC2i0mBOCeLZ6qCxp0xrCcjMOUmYIue0G9rYa8nQlVsf8AA/ECVFanSSVWCzkDSVEtC3uTMQesYUcUSrVLZgllNSyovLyA2mNiSe+E38M9XMhxFGi0MaKXVXIGsCNkYqG+cWOku+piQDbphZSUdJjRTe2gZMgTFRpk9DcxEXnc4GrBdQ0Ce8fqe+Gucra9IWLfr7YGy2T0k3uevbHOyyNMvl47fv1wYKAHM2JKVLTZjPbHlesAI7YCQGwUuosMZgZq4JnHuDow841kDlqupb03NvT0wxydba++MxmLPTa+xJO0mPaDSMEr6H748xmKEmTmJBvjdEHS2MxmMum9GxGB6xIP72xmMxPyaQ0OkJrc0Ebje3TcYK8uU6TED1sYnGYzG8buwz1Qn4V4apJU8zQFcMWXSSN5EsAYZgGIBjrhmclTBmII2PUW6fGMxmKerEvZBn+B08xSFKsWcTM8oP5ADFNr5HL5CpU8lNTOdI6GIggE7X3PW2MxmE8mkmh/HttBuT4LmsyyuzrRNIcoZVqAgxZgCJso2Iwq/wDIvhKrXois9ZXK2KrTWmNJMdybG8E9TjMZh3HFaFU22UPw+c5lRVy9FQVqDURKyABvJMbDacL8tlq1fM0qJMSdKm1p6wDvjMZicZtvZVqloHzfD9LRqLMRcEdf+sF8B8C1cwxCsBEEyehIv9seYzG8nklGOgRhGT2XbI+AUpIQ4DPJ59R2mBbaLfniw8N8O06Un6DN9Nx9Iv7ze3p7YzGY5Mm3bZbipAWd4z5reVl1aFiS2kLEXtMm0iLDaMQ5/M6VkiRE6ZMQSevpa3vtjMZhk7Y7SWhbks0RLRyFldgIBJGoQDeAYBPt84ENVWV10Es/0ExCAb7WLH2/XHuMx1qbUdHO4JyPIqBaZncBbHcFj9r9sNeHUf5jI3MCtyb/AK3tjMZhL0EYPk6VKk1QLLAx6fHYXwpriWPQTaD6YzGYnN6HgEZKkQoYn5wbSTUA5uMZjMBLRm9kWbzAW2E+YzRKyBbGYzBQCu1/EAViINjjMZjMda8UaJZs/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69636" name="AutoShape 4" descr="data:image/jpeg;base64,/9j/4AAQSkZJRgABAQAAAQABAAD/2wCEAAkGBxQTEhUUExQVFRUXFyAbGBgYGRwcHBsbGh0gISAfIB0cHyggHholIBseITEiJSksLi4uHCI0ODMsNygtLisBCgoKDg0OGxAQGzQkHyY0LCwsLCwsLCwsLDQsNCwsLCw0LCwsLCwsLCwsLCwsLCwsLCwsLCwsLCwsLCwsLCwsLP/AABEIALcBEwMBIgACEQEDEQH/xAAbAAACAgMBAAAAAAAAAAAAAAAEBQMGAAIHAf/EADkQAAIBAgQEBQIEBgICAwEAAAECEQMhAAQSMQUiQVEGE2FxgTKRQqGx8BQjUsHR8WLhB4IVQ3Ik/8QAGAEAAwEBAAAAAAAAAAAAAAAAAQIDAAT/xAAoEQACAgMAAgEDAwUAAAAAAAAAAQIREiExA0EiMlFxYZHhE0KBocH/2gAMAwEAAhEDEQA/AOS+W2oSI0j7zgrLUJ+Bv+uC3yhO2J0ogAAfOOZzOmMAZKYA2/f+ceHBlQTbAjAiYnCp2PVEb0RqE/SOv764IpJ2E/riGvNpvbG6HYj/AFfBASOsjYA/5xLSbYLczvHTGlGDqmxm46zhnlUhSQFB2F77f7vhWwpGq0iYbb3/AHtgypmSVhe1z1+2HnC+M5XMKtLNA0m06FMjRbbSwHKfQ2OFvEuGItGofMVXVyBLQzr3A2HQxiKlbp6K40rWxZUyLhl1MssJHN+sxBw44DTcVAqCmSJ+u6kruL22vhNnc6tSqzlUIJkwxL7RYzYdY9u2FuezFWAmskN0O8fu2K4ZE3OjoniDjdF0A5VOm4UAjzJudUxp7AWxTuK8UpToQKB+IrPMSLkHcEYD4Xw0EENqt0nr/cYyrl6as8LJkC5IgzcDvM39Bhkt02LlS0iF+KOzU1SkdAYHlU6mjcydz6nDjL5uqKyK6SEPmaSQdQtIJ9t8GDiYCeUT/MEaIUARt0tAjrgHiEVAHV/5glWTTqgCNzaxgmP8YN29oFa0MfHmbNWmlWnT0QSZEgj0IPQd8LcvxWpop1KzPDzom6sA3NM3iQcQtx4mk1KoJeNK9rG5Mj+mR84ir8VqLoFOmFqAWYDdYiI773xkrVMzdOyxf/ILUFSo9MAkxySEAI2k9cR0c1TZQzFVuLEauv4d4AGK9kc9VClRpuZ0tGn3jbDbgtSlSJNYFi62MHkM3YR9OmRfecI4tFFJMt2Uo0a1H+VU81wRyLAIEXJBEgnaO4wt/gnaTpVBNtbiY9hN/TBXBKNPKMCrs4qsCrRNjeSRF/jqMS8WzWWLCpTdArXJFwHk2a9gSJ/cYV60FWxJXybCRAM9R73wFXpMvK3KbkDY/OCaS1m5tWgyAhZjEglpvcqR6dcBZzPMAwNSk5LgsGJ1DTYgWtM7T0wf6YHOjenyyT2i2MzA8yCDEWHUX74ipnmFNove1zBE9974sWU4bT8pSpZSUtqAhm2IEXsbRFutzjm8ksGWj8iuEFbGAJi/T362xBV0tM7kYL4lQamzK0GCCG7EjaYBje3tbAyUC4OkbXY9B7nDRfszFlTh7KhaCVG7AW+YxGKgT8Ovt0+fbDFs2wpmjrlGuYt1uNtz+kDAmZocsgnbtMY6Iu9SIvW4kOWQ1qhLbREDaQN46kdz3w4zVVVE2HzY/lbCmgpVY6frP+saVsxAgfB7e3b33xZVxEZJ3bNc3VJPffvgB2xJVqTiBjgmNSMZj0rjMYFFwSlfb1wNWpzO0ThpTy8G/wAe5xBmKNzeO3qft3xynShPoMbif1wfm87TqsGenQSF0inS1CTJvtGqZHr1xFUTywWWT/3gPMAzY+sgwR8jrikaElfoGZLkCx7HpGNPLMGME0KJJAHzgrLZWLnfVGnt7nDN0LRDlaOkTt/bB9GJsLjrv67+2IXMevX9+2PSYE7fribdjpG9WiHbSRBJ+T6D16DG3Hq2YDfzVleVQxEoCFAPOBpnaTvIx7k9DOGqFouOWJAA/LfDHiGbr0aT0aqsEA1hSQQVaxsDYkAYMdGlzQlTNpqP8tSCCDJkSQLiwi43wWqUzRJ0EqIk9R0sT2tgbgvDadefPqtQpleRgJ1NIAB7KbyemHHAMyU1IKPmlB1I6GJjZhMXGHlF+icZLhrw/M0KK+WKnmkopEi6sdwPn9cBOaDMGdq1CpJIazCZFyN+p/LHrcNCk6lK19RYcxBBHMe4i22PKHC1eazuwRjPqbiZPSSfzwnNtjWuJBa5fUisKQrHXBqTBYaZPKYj2wRX4eigOhdSWhlK6Tbc9vSxPXErZpMxVTK0mSiijXrQF9JEE2BBvG82nG+aqBFKKwc69gZJ6zJ9VJPvEm2D1WjPoPlPDVM1NbWMcuogyYtgyslAEoVLvT3ImA0Axb0Ht7YBp8ZXWpAOsyzCZuxsB8RYYn4pm6uXqicsNNRdJI1FXkwWLWg3jp073ROTdDNRWzyrw0E0nVlHmAllUiRuYIaANt5xUM/XqMyqJ19NJudX53GLdw7w1Vq1KjIrCgqzLWBAiQLcxj9d8WXPeCVoBGoNUYqY5lTYkhugv1+2KxTXScmmVXgKvTptSqkU6wYMp/pJWwJFwCCJj03jEPE84uYhsyj1FUAK1Mqupupbqd7EjFg45ladXRqfTWUaGI2K9A0SZuYsDHxir1uHsKhy2mdQB1ADVTE2ZW2ZY9duuMo3t6M5UqWxm3FBXpJSqE0mt5SrzHSJ6m9hf1JwBQ4JSZZGnWDfWTBmYJ+wuJ3wJmOGVKFSn5jgLTPK4BOpDEm+x0303PviTOZimzlFpim0bzBMgFWloiQRv0N8Z2gxpseV8tRJCsyl4uyNKrMRNoI74K4bXpsOe7021BtZBDAmTDR9VhFxaYOKvl801M0xUTQNJYMrSGDCATvO+GGUqKwYF4ZwW5tyfT1v9sc/m8dqvZbxy/Yzj2Y1VGJgEnY2IgbGLE/nhG7ukAnSTDQLTO3rEdPTB2aUrIYGQwuIKkR3md/vha4B2ESZ2xvGsVQZOyJ6ig7R+mLxR4TROQLqheooJaopkC8bESFHrijZhIEWwz8LcaZHam7EIwJieXXEAkbG5mD7WmcWirJSdAFdrH92wCTPxhnxJk1TTnSxMSeg6wNpna+AGo2PfDfToH1bAmx6iE7Y8f8AviSm4G2HYiWzNEdv38YzHpacZhRqOkZijpG1uhjp19+2FdZRBJ72xaM4moxcAen6fvvhDm6MMdQtH2Pf1xCiiYoz9IMN/UgHrH/eFeYsAAOlvt1w2eC1lAAiAJ6d56mJOJ8hk0aWYkQJWLwJ7Ee9sUWhXsX5IaVBi5Nyes267f8AWIwCzRtJn3wbmqZ2hYAi0fmJ1SY9p7SMYMtvElpnfb0wHIyiR06InuZ22+cQ5nl+bm++CBTkkMLja/7vj1aPmCTcD4woRDkM69KsIgB2AJImATB398P+LZescwYLMqrzljyCmYFz/b2xonCaNanUqK4bSYIJAgdIBvfv0w3KOmnVVWsKZ1aEQuyD8BBAvPXpv2xRNNitYoRZ7hD0qdI0y2grzllOmGb6hbbp/vDni9E0kQpVXQArLHKRbdSL2BA2vfFuynE6eZp+WtVajGzKyQTcTyXAKyRtYwfYTxj4eFBDWWm9REp2ps5JBmfcKBJ+TtjZWCqK1kKT0mSvURahqVdLNqJeN4AtcgQQJifUY1TjTNmASaIXzD5dEoGIDdCGkKwgbA3Bthfwytm6yM9Omr06TKZJC6Tcg7gmwuewwf4bq19THyqdQvVJeVAAJN217iOkbXjG59Ru/SS1KOYFdK1IIjMCdFNAmkWksYBaSt7WiMWLI8LXNGpW1A1alppGRAgNciY1Cb9sGZzw4lcBQ9NKjJqYk6gzOLqXEaWHqDsI0mSapwrXkXq0qdRkZk5QBq1MtwJ/CLknCudrQYx2WPJ+GUoVWIy+pkUNTDuhZ2AaTDdjeViIHacHZfPVXqfz6JpapGo3srRCboQbDuTe+K1w/jXnIwam9SxYOhl1iJ5hfTbv99sN8/nK+Zotl6aVmYrKa2UMQhBBsBcwLG5I9sBO0M47oZeJ2rZZKL5alVrsrXMySsgnlUSZiOw74Do+Llo0gWrmrUJZvLqwhWWJAJgw3vb2AwR4a45Xp0P5gbzaa6TquxZdy07Xt+lsB0uM0cyyU81Uy0nUSrgFuXdma0RD2tPQGBgqpvH7CyTirMHixa7aWV6RQkuSREx+HQYcXJ5v74m8qlmWFcMwKaqQawRtYkRJsQw7xviucZqUaq0itbTSUwKYnTVnci5KhWIXVF1t0wz8AeIK2XdsvVorUyq1SBUUD+WzSQSfUT0HW/TDY4vuv3BdrS2RjgprOEbUtak6Eh03vZlRp5Tpi1rdRgTNcG4bWdOesj1WfUw3BJN31SBEzYR62x0PxRwpWp0s1QYAU7tNtVNxBE2IgGfk7Tir8dpqGdvMerRo1lEEKxGuAwDA+YZJAuSATHSQ14rQtX0UVvCTUU8oVRWb/wCsggcsSdWpiNMgYR1MrSap5VRoK1NNm2kf1AQLwDe0YfcSoOED5mnUCFmUo0g6NQ5QwNjYX7nA1bw+tSm1SgEFIOQAynUYXq1yxJG5PXeBib+/spGuC2jS1LDQsGLk27bDCjM5cm9utxOG9M16aebR0hQQGUg82k7MI2k/4jAtfN+avLTNIizCeUn0B+Lg/AxFJrZe0xBXqAWP+74GdJEz7YKz9JRFzOIFYffF4v2iM16Z5qMbTH64kDE/I/TGrknYY1UH4nD9E4Qv+X+ceEQB0xPVTr+WIWP2wyFZrGPcZOMxjHZ8zVMCL3vHrIwk4uQTq9LGLDb9ffD5V0qZiTt/xHQmB3wuqU2+oKsRdJA5je5O57CPnpiESggpU1G4mQL/AD/oYjyNFlMROr6vYdvvix5nJgqpIGoxKm3pH3jCzPpAJUHUP6fzN7xBa3t8FgQEyQN4veY3P/QwOugEXDdwAQR6EkXPXr0xM9QjqIBi0/a9++/fG2RztSgxq01RmvZux6gxaDEH0wo4l4lmzTMhLSRcmx9fX7YsnAuK5CuhFSnUpN1K1JUD2a5HzgfOP/EqzFQGa7ARc2BMmbnfe+EI8PEVCFqeXyFhNiT0USdzc+wOHVNUJtO/Rac3wzKyRQZVLKAHC3gxvq3J2OI/DnC6S1atOpWZtY0kgBAJi46zYiZ6/BU5zgufy1ANWVVGsCBDMbTaJt3BwFw7MEP5zXtGhQFJPe0C1hG98JUl7H+L9G/iPzcnmA9IlGYSpmSNxv3tjoH/AI34oc5Q0VHY1aVn1EEkMSdfsTPyDik53NjMMTUUDyk1qjCRc3kjaRtbttviPh+aGX01aDKz1dWtEI0qoIjUBfeTHYC98FxcoV7FbSld6Oi8dyiUzTGig2XVnDgHSWpdNtzIEk3JJuBbEiZakFQUjSdVV+VCIDaNSq0GRtc98c54/W5UZSwBBJGsuCT2nYfM7YDy3H6lGGpzTBnk3n1vcztgyhkgJpFuWtWAFWoGp0IOpUY6/lokKDvA26nbCzxLwdEC1UzK3geW86gG3IIF163i204b5HxdTThxYga9LIV3uTAAkbQffbvjngqVTSkljTuOYnTJInT0Hx2xoQS4aUyzniCZKov8GxemDJLL1I5gIaCpkzI7dsHcM48KbVa1Wor1NKmjTbmQTcntMgSOkERc4pVRlIqKuoICGHUgkDqLdPTY4gzOUdUBIMMZB9QLj7EH5GKY30VyLBmPENbmRCq6jLOu7apJidhfEGe4W5KGkxZmJv1tFyeknCfh+aCtLgMINo6+s+x++GPDuNMrvU0O1MyIltIkRdgLRMx8Yyi48QHPLrLHwbM5x1WmGK+W3PUqDV3tBEPBJIB6kmRvgalmazV1pVHKUG+p6amGAIJ5YBJ1dSDHxgLL5mppKedqp/iaDyi0mDfrF4wZVzlHLooRTV1rzarSTGo+kjoLDfA3dDLg9yfiWqadbJgLmUKFSQ3Ks2BLCR6wJ/WAPCfDygrVWCOKQM0CC4ZgPqJBs1jBg+mK8+Yprei1TU24Y/SYFpESQZM9iOsyX4UzVQZlV16lqtLqbLUiSAxFyD2nGUFFaA5uT2T8XSmKqqlauwqyed+VGMG8gyo2ImR3nD/hOZpZcAtmhVAiVRYX7kmfsMLHorVaka2qkNTFW0RNrqA3S4v9jN8FNlaVSjC5V6NFiFpVNEEkE8x3BeQQT1Av3xKe41/wrBVL+S08DopX82oy6aVRiAIgiCeaB1uRBEGJM4SZ7wNUSqGoVVqU9X01Im5jmgAab9Ox9MIuK5ymlE+RqFcEaq3nBmKemiw1bwLib4J4T4shdVaqXgRc3md+5+b4zyS+5kk2/QJ4n8MFWqGkHfQFLrY6Q0j6rA3FhEke2KzSpaTDKQRuCNsdCyPiUVKOlnCMxaDIBKj6QPk/lihZvMM9RnbnBOkNHRQBPzv84oqoW3YLWrCYAgd8eMwKkKObeZEFYuI7/rjVuov6ff8AxbHiagGWw1ABpvYGfgyN/fvh0icmyKRHc4ly+WdhMSFgGNwG6xuRbHtemoClTOobHdSCRB97EHse+B7ht9iP3+ZGHEJAva4xmI2W+Mwo9ncEoAywuTuDt/bEFDIF/pZlUuGYALcCwuRIHLeOkjbBL7yYA7+hn/F8b5F2WrpcARaVMgk7exPb1Ppjngx2gfidPUAokEbGdzHrOEvEslKzfaCY3B76RIntH5Yt2ZokESAQZvtE/wB49vzxDU4WjDck/f7TJmDGK0LZRKWTkkgArrsJkb76oAg2vjarl1Mhbr/VBAgkd77298WinwcEFdKGDNki14iSQB1PcjpfAlfgAMgiWJHMsRbsgjT69RhXEZSEuRyjErvHpOwjbAHizgjO4dIDgTdoJ0xGmTYgX6YvWT4OeYtIEALaIJ9BMW/PtgTjPh1GWcypenMllJ1SJBNiO8Xt74VJp2ZtPRy+nmMyEuar0pKqWZmTUw6SSNRg+uC6RrZ2ClBFFNAKlYsUXlgKZLadWw67+owZleHVKNRqdGorUXlSCFcaTYNpmxuBJ6kgbY343n3yppIpUwpAqU2lWlgZWRZhdSYnsbYqnukI02tmuQzWZoU1C+WoICsYDkv/AMoMiwkAxAjDbhdTK5gg1F8jMalg0xGofisTdpG9txbEq8TpGlVIqK8vTYqNLA2VC5SoodBHQMb77asDeM6+kCtTpo9MgKGDFdDAgq0RMkSL2kTfqklTdex07Sv0HrwygXY5WktQcxR6mog6Gg6KdpaxsDJ3HbFRzORAjzCHvYAEAk9Z307D3xaKfFK9fL5epljzh2RyTAWAp1H1BMfOF3G8lVLIDWBNaFdo5eV7H/8AMaW6bjAhJ+wySYmocTFFWo1KCG7Bifq13kneY2i23ziKtxk1aFPLuFREJZSAoJtCgnfvv79sOOHeF6KBauYqM6mbCAsjZfrDH4i2GPHOFZKhQVmo63IKitSc6Z0wDoZjN4Nh39sVTi+E2pLpT62QikWpyS3QCZHt0i9+3zgetmqtOEqQyxabiPTr1OLNw3M+Wi5WlTp+c5P81ywEESPYCJ0wQJvOLFkKOWdSlTWtVTPmFlfUy97XBa8XFhgZJfUNi5fSc/WhoqCaR3VxruSrGIjY/rOOkfx9Rw4ZVagSyOCjA7dBsqpIWOt5ucKOEZlXzxpZpFcqZpsQFkqCyiFAsQNv8YBq8cqUatVBrYFmDoWZY1dSNzN5n0wW74IlXTOIeGTl6jJSfXqJVZuLbg7gdYPpiv5zIOreW5KsGgKfUTtuBteMWjwRx1A9Q5kpNO61HaIm0XMdPe+EvHOJJXzjVEUssAK30yZ32mDJwFLbRmtI0ThAp6i8VIXUdJNgfsf8YCTNwdSKdSxoIsVg7gyOuHucyzJTZnbWCvKb2gbR/V+uK/Uyb+StWZBtY/kQdrfrgqV9A1Q0XxFUemoaXNOoKqk3IYxN+oJA+5wVxPxTWq+YgYaHXS6mQCBb7YrVCtcqbSLzv9sFPk2KBQ4IYiQCN7WN4v39DjOKsKlo8oZwlitgCZsCYHYemGlWnRrMAi3BHuw679Zi8gb4Cq8GamlSVWoqH6lJkDc9IMCCbmAeouDOGZal5fLrLkxJET6AzAA6dzgNpcCk30E414er0CNQmnOnUCGhuxjbe3TG9WmUULsettx0w8DVKVPyjz09AUOUusmYJGwBBg9pwp4lSAgknURcmfT/AKwkpW0VgtMTEEEkfO3fp3PtiIrv7xGJxc2+euPSCbiDiiZNoEdSO98Y9PqT/vB707X69cDFOZCNpmMbIGFA1QkEjt6YzG5ZeuMwbB/k7jWzGkXBK9YG3xv22GAKdRGDFSysTLAkltZM9Ztc3GHtCJIteJ7wPa/7OBVooWMgTJkD4ke0HHLBlmE5OpNPmvEx/wCth69CZ++D/JBM3ECPSPTFf/impHyzpmBF9/Xbqf19cOeG1kaQCOkEeoB/v9xi8STRMlEgkD6RaATax6zftbElKjLEKFMGJ3K2m8CZkggH74mpVxIm3e9h2+32vhhlqCKDp5ROpjaCTck+s3nFOiCzjFGotFmoKGYQYA35uboWJgbTcY5l4qzZr0CbU6gP0M9wpkE04MQYgqb7Ri0+I/HypUFKiNSnVrYggfhuCJaPqvHbFN8TJVy4erRqFRXQAEgKzajJA1iYiSYj77Tat64UjrpAvCzlFSq7qgZlUFHYw4BaGE7mCY/47965xzKVmlqh0DUwWkUZIHXTbStzOkbT0xb8tx/LUqBy6vTYyNSupQTYFgRTYFxFyY2EdcI/EC5jQdbiuqRzpbmYBizGLnYTuYGDG6tglV0Kc9LIrprDTJWDAk30mfpkyJ2/PBeRr16alai66bf/AF1BqEi439RgLhRA1VCrOIhl0kg6jEyNrH8/nDnI5EIi1wrFZK6TESQRe899wBgS4GPS1cMyWSqCm3mvR0STTpnQkkzMC9vQ9B6yEeO06dY0aVPUgqEqXbUCzd1awp3G5tf2AH8RUrUQqaZNgAOadrCbk7fGIMvwjM0yy1QlMyTBddbW2Anf0N9sSg5btlpqPEjXj1Ck1VQNCsq84p2QsLsTHcjphevFW8qAoYgmNYVtK3HLqEgbyR6dhJeayS0GAYqtMoGNtLvr+oLvzAyCT0X1jD/L+EXhv4bMUzRqaS+udQW/azAFbxG/pitpEem3h/iNCguqnT82u66XAE6QAvMZnSCWvzQIwvymcDO1YhRLEwI079Itv2xE2oUGoDy6ksSWRWXVG4P9a21QRY7DAec4NooJWp1Q0OGZL6KckwDe8sPS2BSkOm4MsGZ4dUrMMyFUBLrU13620i+mxN+1sAVcimZoVSK9JMwH1RVADVAFWNLkjShsF6W9bV/IcRrNVDVmIVjBYWgGzEDYmDifiuapBGClm2BdjqcgbCQIUdI/XGSr8iyaf4EudyppVCjFWKwSVMiTB37ib4IdvpdG5rAz17WwLUKERLAE/Uf8denXph1wrJUKkA1QHUEJNg1pn1YdATfYTirJRCqGazFWk1JvKhWBOoEbDqZgb74B4ZmlCulUEU4sRJAb8Lex6dLDvi0cF4plaobLVH0tGlHaDYbTJK7md+pGCM34WWkNRam5ZSIPNveVFhbvvttAxFSVNPRZx2mir5nN00VZAbVBEXsPYyDiarx+mdEUkhGkgJEyRYnrtg+rwOjWdcuxak4plkcAEsbQIABIi9773wj4vwNKJ06mZ1aCy0202FzqO/tHzh9UJuyz1+NLmFijThQ38xHAMiw5SpX6gIIidhN8KvOXL5nWpf8AhweRGJEGOg35TtN4wn4Bw/MPXVKbMhYEhhIBgXv+U4u+b4flaOYpUcxTarXamC2ksCoYsfMJXrptEnZO2Faqxk7oj4RlDXR1PnNqYFiVIXQLrEjc9AO5O26/xBwgrTVxMEN9WkQVmACDedJgWNox0/IIgpk0dWlydKuV5FAA02i3ob33xRvEGdp1gyrJJWWIAADayQYBtytAiSZMnCtxoaOVlR4dxKjTKjTLgmzAOuswAwWNgIJmZ0mB0wBVrMxJMkyZ9TN5j/oYMzmWEEnfYAfriN6ARVZSdypsIJETDAnuLECO5nDRlaNKNMGqK2nVuCSsjuBMY0pVAFJIg7D53vjfyNUACOYk3OxAtGwiGv11emI8zl5MD5G0bYOuC/LpGYH4ZxmN6dhG3zjMGgWdsyiHzSpsCJFv3fEtbJVCzHohm3YERHWZBB3EY9W8FiCZgwOhv36EDEfEM9Wowy01qi4dCYlbXEbmQTFv7444uuFqtkWZJYqwP0ifZwQf+t7z1vJOSsunqBc/I9Nr4BZiUUKjAPGowsobRImQe5Ex37yqXcAaStva8mRJuBYdMXXBBzSkGCBzWO5IkET64a5aoCmlyII0iTuY/uP0xWlqM3LOkgiL3FveInuN/fDCpnaVcmg5/mqNWwibSR30ki//ACF74eE7Qko0ziXjxYzFQC69D6Az2ws4LkqlVXgNopqxkk6EIjpIGq4Fu4tbF/8AG/hxWipDEr1BhSOo9OmOcliiFAWCsZb1A97bxjeOXxxXQzissnwmqZdquoiipYAMzh4m+wQxLGYgT6DDjPZqmcuA9WnrJA8lW1BR31KbNYW26HAnGs2i0ylAgyQNcQSpnpuJP2jEC+Hf/wCY16tQB1aBRABYqAOaZAE9oJsZjDrm9Cvutlp8M8L82mwytfzTqlqapcALcqj6Aeg0kgEG3WZM1Worl3oPT8qqrEFakq+hgCCFYwB6XAuL2OBP/H/ijKZNnc02pnygpMlzUYMTYWg80Rty408XVWzlZa68upBpDSSVuZiI+xM4SV3X+xotNWVyrV0mQ0EHcT/m2NM3mq7NqZ2ckASTJgbW+2CG4K2jXdptG7Sdrb6bG4HbDXhXDczQ0jWVd4OhWggep6H9MNaWwU3oc5zxlTrUlNZaodaaippCwYgCG1SFJjoO04Tv4xreXU5dKlCqabBREC3af1m+JfFNSj5VKgiIlUc1ZwZLNHUm5A+07DcmqV8vC6iYWY03k+sbRhYwi9sMpNaQwyTFaL1pbU6ugImw2Yg7XBImf+xkcsq6mhVtpE7f774ESvFNqYspv+/XbG1FDKhp0RJgf53jFaJWaDNOzHy+cC5Bk/bthrkeH16wgKom2mQNR+TA9zgs8CIANBNMrqgtuvQiTd95G1xGDuBUSan89WKgAQsgTO5IuT29uuEnKtoeEW9MC4TlAw0rRFRmcagDdVWRYnqTM3NvaxxytJauoIsWDo4kj0I/C3+fXDzP5PNUSXylbVQNyGNNWRmM9RGkTJIjfYXwBxrhlWqjTUp1Ky3fyiSGU7BiYJcRM33idsI/lux4/HTRVFyeuofwlahE2+kG32HXpi4cAyWYrU6jI1JkQkAnUCSqgwIBIWOp27XxVK9JsuSpUsNOqQCArmdN/WAb7zi7ZHg1esKeYyzohqJzwpWAOVzZiNUrE9QF2k4aatCxdOgXgdaq2dpLWRKmlFMhvopmWAAidR17za2Lfwyui1WepEXFIsTLBTBlY5VmwtuARF5o+WrU+F5gFX86oU5yTIJvEf0jcR2juMYmcq5qur0aILEsXNjPKWaNTTAO3RZ9hhbbdLg1JK2Xvi/FaoqK2XooKfl87GIUgy211EAW69MA5fw22bpr5rGi7E3UAuwkwNmgEH8htGK7wrxSlNia6sCCVqI0yVYWMTGwJt3G+GDeOk8sNSE1ATL/APHp227bYm7XopGN8G2fyNHLUdD1qvLqClGqSS1gAgY69h8gmBio8O4iar1VeS51LLaZguIkAREgRFhHrh7xHNq6KRUGmoRV50hgdRLJTIFpi8X73jGvAsrRTMVvLouCCHp1Sr3LG4DEsswSY5bDYXGKL5JsRvF0VatRvESV2/Ttf/vAdZCDYcwJJiOpjbof8YtfGqhaC1M02VtLKTex79trGfc4rVaprsBubnuT6x2jEo9os9qxdWJH1L7dz22xsFsOk2jrvg7L0zqIUQVt7e0WtiX+BAvJM/n/AJw+SExYrFIG5In2OMw7/gvf4IxmBmbBHVxQUqAR1BPuMSZnL6lUkbbWvM98aJTMEScGU0MQdt/tiSQliinpJA7TAH549RVAKGBAB0qLrq2JjbaZi8HAucVPNaBzC49ekfbElHfSpjWtyd7dPYYDlSHUbBOLZRnDomoOV5agEwbdD7R842z2RB0w5SoUClwE1soBkGR13kC247YYnKvMiNX4SBP+N4/c41rZaoy8puBBPVkBMAkEdScGMmuBaT6a8bylM0dJMELZT+EmwLQdv3MjHLvEWUVBXNTSrgJpSYktP0jrtN+2Oy5NEIAnuDM3C7bncf3OEPinwdRzDO5Q+YFhWHX/AEMUUt2xPVI4ylKaPlwupH16gZJDAW7dvt6YsmXy76aa5hQPOlqdRL+WIgyejkDYzEd8Ic9lKlNypUqwM7fUDcEfEYs+d4lUJpXZRUpA1dIEBwDJAIsTpEjrP3eU3aBGCotXCeA5Stlggq88QGLS0AzBLi94MFcR8T/iaT00DU6rKTFxL6rmR1ta1hHS+Kf4d8dmk+ggJNvMC6iOmwGozAjUWAuYxdqC5epRdw1SsFIJqOwQFgO4vHNsIm43sDjJ9BlFcKzxvhtSrVNetXo02WCaawAAAN73ZgPzwgzWfepz02Ylo3H0iT8de/8AfAmdql6wp+YopsQQT+EE3m0i8kDtGNTw0oxV3KjZbEzYEfT0gz7Dpg4UtgU7eiSlwxrMGEsdLaryR8Xna/fDXh2U1hi6qv8A+uafS1lEiJjtiDOZXTVpKrmnQqw2uGbSwENJneQSATf0jFn4X4VUZLMtTqGoga0kaioF4UbyT3HoLYDdrYySTpFYzyUEIQlKLXmoJaALdBuTFrn7nGvhrhpqko5Ks/KmpBuY212Fp2mD98OqOdylJbUcxRNOmQr+Wp5jHNz20i4ggzPSBhC/iHMpUpt5nm0yVOhl0qdBB23vG6nphk21oRpJ7B+K5Ctk63lV3cAg6dJuAJAkG5He/XBfBsglcvRqO1OtYwxlam0R2N57YfZ9E4p/Mq1kpMghViSBI1ajIG9h79cR8Q4AjrSCVAlRBpDBwzMxEgadXKgiAR369M9pWZabod8N8P16f8tnDUqiNKtpusRE3KyIvHvEHCrM5lsuzplaAqeW0t5RZyqSAS0rq5iJDXtG0YT8U4fnsoB5LONSBqhABfURcE7aNreuGXh3MtSpPWpvU/iVpt5upTJIDEwxEE8ywBM3MiYw1JRF22WDiWbZ6TValFRSqqq1PMVQwbpyG+oEgyO2I+DVWo0lpalZFllqU5GmQd+oGoi19z81k+LauZomlXTzZv8AzKy0w5ERBKgq1tg4m8b4XZvxHmaGug9FKIZRKaWFhswkmCe4sd8L8mPqKLJx/wAIV82HrB01x1sto2i/QyYxRMhXqI5p62RlsSrMBPrp7gaZjb2x27gmTRsoKqI661GsGQ0wAdQB06r7x645RxzhVPKVqlMOGdrqp+rm2mRB639cJCTqmaUU3YJm8vTcKWZVrKpLROllIELJbSGUSbATPXC6hU0NqTZGBIMGT7bYL4ZWKLUSog1kxfcfB6zb5wTmuCkJDQlRgT6wOhPY+m2KN10EU3tFq4Hx6pWqs/mUwqgNVYkooAA5VBE+Z0AXa5v1m4f4lqZniB8t2FBUspgSLETPKG1CdTbxB3xzjKo8aFNjv2++GVHxG+WYLlnFNo0syj6yTILTIMeo6Dtg16QLfWdL4lVNdWLlEYQrLyubCQRV0giZE7e8E4r1LK6UbnDEyF6xMGx6HTYRt64W5ZKuYVvNBV0qh3AgTAHQWvIO3r3w5pqsGRaIgSB99z+uOeWmXjtAFd1JQFWJIgDYbde2Mp5inOkgL7gi3bviTOkaV9SSZFyDEdJ/Y7YiopTpguRLdJM79ibRvfAxQ2TB24sosEJA9R/c4zAdXilMEg0gxG5AmfnGYfH9BMv1O0wQRg5wSsj5xG6AjG1E6fbC0TAK2XDMDJNo6WPf3xo9KB1kdhJw2RA2w36+vriKmGDX+f31wrhaDlQCGBXUNR7yLT7SbWxNnBpQCTfaJnfvibM0irD+kGfjtj2vTDKALgbGeh/sMTSe0UtdFqK3KWZoANoUKBbe094weMxopSWZtKxqiWjoRG/YWm2PVy30soax6kkx2PWMQ+IKTHL1iglwsgCzELc26mJgdfnBjF2ZyT0c64/w+nTRyK7Vn1XLaZAQQoGkXnUZ+LCDit53OkImwMGTGqAwAIva/bDfxRl2TLpmRpqUXYFKinZ5/Epvqs40jYXIF5qOYzkra8n4AMz87HtfHTg8kxFNYtELBJ0i8ddvWf1xavB2c8up5R0VaFSAy1Cyhb7gbA/BGK3TooxEnrt3n1w5q8GIVWpEExMFlUqZjqe5w0pKxVF0OfEfCcoQnlxTrKxny9I10x+JlNtWxsBPNY2GLZ4RrBkNOmdDoDyiBrkAKTPUMY1W+oe451xHgNSlS8+sxTmuCInrHfvtYWwfQy+bJD0KdWi+6zGplIJUFSJ1WBvbYjYYCX3Zr+yPOMeHqoZxmGeiq1PNFKQZlo1EgxBFpnqcMqXG6lOvUUBKVGmdMBQRpS1rnsbjoQOmHPBKbsipn2p1CCFZWOsjUeUMLyzG3LMQNrnFf8acFXKMxy9ckkampsNRWNtLgXFrAg7XOFklJUGLp2xlxPj2WqahT1130k6D+E7CQVANzsSd74rHGmzX8OGzNJaZDzTHlFDcc2mbQbGO8RhX/wDG5us/8VperqYszqnaPTSGjpi/8M4wrVqVEpX8vSSy1GRtJgxNgSenuberKOIMrRz7w1wWpm6t5VLln3j0nuZ64cU+FZrL5lCyuaavHmqsgAtEnc3UT6TG4OFviEtRzreTC8+pVU2GokhfXf8APD1/ERdudm8vQFqOFgqxBlQZhlkruejGOmGdv8CrRefNp1keh5yOWXmYCGNpkEiTYDbv84q3GFpvTNKlTBghGamC7gG7GV+puVpBJ3vfYfxBnxXZ1lVqUEUio1l8oEABoJJYhp9gbHEfh/imWywBr06ocwrLTssars0nmEgjfYmBaMIk62O2k9FLenUqWMR9vyP3wVwXjRytRQ6U6lOxQVU16CCDKg949emNfEnD/IrOVYsj1C1Nl2Kkz3METhYliQSSdhfbFEicns61n/G7rlvMy+ko+pTqUtoaJhiGEkzAJ/OIxRONeKqjU1soYhQ7BRL6SG5idxI22xFwfycvmqbVwzofq0jUQOUi34uoI9t+mnHOJ01rscrRamysSUdZ8tyzCwYG0GwOx9sBRV8C5OmKnqPLawzEbsZJXsJ6R2+MMMxxjz0iozeYFAX2B6n2xDlagJIr6iL2sIYsCSfXcfOGniXwbUpKtdQWRwrEgyF1gETFwDMAnfvhni3sEcktCOpndQ0KDAF4xDkKQLNIkR3sD0nBNHhl+Q9BO3Wx/U/GLbw/goRPMKcykxCzBCyDtBOEyS1EfBt3IC4BlHoD8RB6MIgfr/s2vhlmc0VaFWAY3B3/ANHE+XyT+VS1magUkyRNjNybTp97zibNPrA08x7dFPTp/bEpdtlY80aUkLDURyrHQdu39sLM3mTomBDbtFwD03v/AJw14nrLNIK0xpkL00j79pjADOxP0gEG1oAkdBgcdh6gCllTAhBHz/bGYaqCBv8AYW/THmEyY9HYEt7Yn8sEYgVpGCaJ6HF6OQ1onTJ374nc2kCYx4qAGYxIywJH2wKpG6Du8xttjTyBsLDtH+cbVabFlI6G89u2Jl726WwjVjLQNV1A2NvW+CEqgkE2BxlZrntbb9fbGUaQv/vpgJNMNooXiXh6IzJmmRcgWapQWmjSKrQWLkCFuzReLnbHOuN5fK+VrpOTUB2LC3oBG0k47rxnKM1FkXmLd79IH/r3xUG/8f0CGYKOkxFrHp3nGU3lv0NrE4xUWHMXExIESMT1WEC5A6b/AH9MXmv4Mq+YUpUtUmCbBRsJkmADvGE/EfDVSnXFGrTMlBEdd5KnYwJE+uLRmpCOFG78fYZf+Gq6Xp6JpOWDMhsQBB+mwUTcSfbFg8M8bzdbW9KmpCUwsGS0k/VeJ+kiItM7DFVGRWgj+WtRtdIlmZk1AA7coi8agJkmAe2JOA5/KJRHm1swlRmYt5bsoUWCnaCxIJ6iCJvgzjaBGWxzw9h5zVWcu4a6xYtPVtiQe1vXEvieuldqLvylX5wDJZZ29DJP3OIU4G6qzUswhphPMCuZdVInmYQA022+2KzU4m8VqYCEGASxOqxmVMWE/e2JRg8tFJS18hzx3xCyFFpEgJZQWJAjuptA7bemM4N4jqHWXuCRrfcs0gjUbWkDaw7YrlCgxZGqz5TXbSCSFUnfsbYs3CssjtppCnUDfUpVrDsIHNbfbY4s1jGiaeUrNM/mMvTrrmKo841AGVgeUDT9MAiTIIn1tgds3k9Q0/xNOk93VglWdQ3AYqSJIMnC/wAS8ESlmWWnak0aLzeAGE9wf7ThLmuFVQvmBf5YbSCGFz6d8aKX3NJtLhYK1Wki1KakTWuPLURdiJdtVrBm0gCJwu4LSphv51QoEMC0yLyBJiQYj3NxFx+EsymNWgSCZ3EbbX37Y34tn/NVQEhwNIgCNIvM7lrx7AYehL1ZvxTMf0OzgMwJMhYO3KdiR06Qd8RZPQwYnVqUSFUCGjv26bYY8C4JWr5erFNSqnmZiZQErOn8K9yYmxvGCuHpRQKhZKpZ1A/CADuzmLgfO3TAlS0gwt7Ypo62OqCGJET74sHFslRNKrmdJUkKKizBWosAgAkb2+8YF8QcPNDQXSVcWKMCAY1QTfmi/qBgfLUKmYzSUNPMx5xHxcMdrgdxhUvbGk/7UA8I4c1VjpZV/wCDRLD01G+/TbF6r52VRGZ3dqc/wy/SiTZSegnmInaO2Eo4LlaT1xmatWmaKCrTRXVdYN9E3K1LxpWd97YY8KHlU6bZXQXzCF6lVoc01k6qZbq5GkAQIDNGFkm3d6Dz40TcA4GlMs7KDCll6ATcTP1dPv64ZZXMmrRFTVSFQTqQCS1IxCrIDA3Im8R84LpZTzKLGqGSlpaIFwQLGB6mL/E4ofEOGZoVqbNUY1DdIkHT/VJuAZm98J44+2POetDt6pZgSJ1EyI2EEC/QbWwZkT5ZkkkNA06bW79Z/wA4EGZrinoreWjfiCqRYbEzJ1R7YloBTAYs1rETpG0+v+sJIdcJ8xVkHlPNva0H8r/lhcRzHqT1/wAYZNVbYCdh12Hp3xsKAABafQR+9sTsdIGGlbdse4k/h/b7YzChOgZHMahgzL1DMN8HFd4fWgbzh/kXkXH3x1LZytUMaYwRTIxBRfBBXFETZGQJxA4EkG09RGNSCrHcg3/16YKJBAtIxF7KcIayyNQBbSDYGJtt2xlCk1RQzIUJnlJv8xbbpgymOxjGO4AA7nD0q2JYl4Rka6Vahq1VYMBEAyI9z64045TqGkwoEJUIhHJ5Zm0iDM7TFvi7yrTnrgLPladMuTyoLwL/AGwri/Qyls5DlPEEwuYreWZ5mDElSZlmSIYT6ztHbAFfxGXd2Gl2XlFT6VamNtII5WJGqbduuM8QcErZmuz5OmnlVZICVBUBYXPMpIk3bTNr4rh4BmgY8ppHQX9zGKRjFd0zSm3+CbjfCK+XOt9NWmW+qk0qGa4AtPoO+GHBeAKs182FSkA2unqJcE2Gobj2nf7Y04dms5RvUUsibBxZWkGR6jCjivEamYMAE1HMkKJnsAB98G29IFJbHme46KlTysrSmm40aNtQNrxEfJ674WcWWiil0aq2YMa9vLQCBpETq6CSY9OuBF4RmUOk0XQtsSCLfs4L4JmkoO6ZmiKlJwA2obRsR84MVGPDNyl0eeFfDtbO0vNqElGfQFUCdIIkn2DGLbDe+LXk+BHKtSYBEFPUYAOogyCSd5g79PSMBcD8a1XfTTpMVUAKVWQAAZBFgbCYnBOf40WamxzNMK5cM7pA8tyCCEm7/VA9euJTblrhSMVHfSp8cCZmr/DUX1sWZ1mZRyTIDEwQwuYjp2xY+GeEDSoKtfLCrpIdXUsQwMl1IFztFr+2FhGUWpmKiCmleiQabqTDwYLgAwrEQdO31A74i4l/5CapS8pFKuTzGYWwvpPRmEiPXB+VpLhnXWBeKKNPWopiKVQa0GkIDqESSZMDtEXt3xUuK5apRYKRoOkHlYMCDeZBI/PDfjvF6mYSjTdFVqJYoRBJDkG/TSIEYjyPDauYAB1NpJi25bpI9h+ziieO5E2s+GlLxEFoVKQQKaukORIlVJgWO8EgkiTMbYhyGbp06isshQ0qDfSRsTaCQYO142xasl4CYMrOojfTck9p6fnfAXijwgadXUoUIxsAYI+B0wi80WM/DIUZbM1821WlrMvU1yFOmRPQA6dzbF28AcAoUa484t5l4klBpG/MtxYbdpHfAfCci2VceTUKsfwhA6mxiZi8xsdvbEb0YqI7VSXWGQHYtc9OhuI7Wws7mvjweFQ+rpDmfDDVKpraVqUPMY1LlCCrGzTJ2A2/KMWSi6BNFPLU6CpuZDayCNTyLxaw6T0i4IpIK3nVF8yobGYAWbcqqAFC2i0mBOCeLZ6qCxp0xrCcjMOUmYIue0G9rYa8nQlVsf8AA/ECVFanSSVWCzkDSVEtC3uTMQesYUcUSrVLZgllNSyovLyA2mNiSe+E38M9XMhxFGi0MaKXVXIGsCNkYqG+cWOku+piQDbphZSUdJjRTe2gZMgTFRpk9DcxEXnc4GrBdQ0Ce8fqe+Gucra9IWLfr7YGy2T0k3uevbHOyyNMvl47fv1wYKAHM2JKVLTZjPbHlesAI7YCQGwUuosMZgZq4JnHuDow841kDlqupb03NvT0wxydba++MxmLPTa+xJO0mPaDSMEr6H748xmKEmTmJBvjdEHS2MxmMum9GxGB6xIP72xmMxPyaQ0OkJrc0Ebje3TcYK8uU6TED1sYnGYzG8buwz1Qn4V4apJU8zQFcMWXSSN5EsAYZgGIBjrhmclTBmII2PUW6fGMxmKerEvZBn+B08xSFKsWcTM8oP5ADFNr5HL5CpU8lNTOdI6GIggE7X3PW2MxmE8mkmh/HttBuT4LmsyyuzrRNIcoZVqAgxZgCJso2Iwq/wDIvhKrXois9ZXK2KrTWmNJMdybG8E9TjMZh3HFaFU22UPw+c5lRVy9FQVqDURKyABvJMbDacL8tlq1fM0qJMSdKm1p6wDvjMZicZtvZVqloHzfD9LRqLMRcEdf+sF8B8C1cwxCsBEEyehIv9seYzG8nklGOgRhGT2XbI+AUpIQ4DPJ59R2mBbaLfniw8N8O06Un6DN9Nx9Iv7ze3p7YzGY5Mm3bZbipAWd4z5reVl1aFiS2kLEXtMm0iLDaMQ5/M6VkiRE6ZMQSevpa3vtjMZhk7Y7SWhbks0RLRyFldgIBJGoQDeAYBPt84ENVWV10Es/0ExCAb7WLH2/XHuMx1qbUdHO4JyPIqBaZncBbHcFj9r9sNeHUf5jI3MCtyb/AK3tjMZhL0EYPk6VKk1QLLAx6fHYXwpriWPQTaD6YzGYnN6HgEZKkQoYn5wbSTUA5uMZjMBLRm9kWbzAW2E+YzRKyBbGYzBQCu1/EAViINjjMZjMda8UaJZs/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69638" name="AutoShape 6" descr="data:image/jpeg;base64,/9j/4AAQSkZJRgABAQAAAQABAAD/2wCEAAkGBxQTEhUUExQVFRUXFyAbGBgYGRwcHBsbGh0gISAfIB0cHyggHholIBseITEiJSksLi4uHCI0ODMsNygtLisBCgoKDg0OGxAQGzQkHyY0LCwsLCwsLCwsLDQsNCwsLCw0LCwsLCwsLCwsLCwsLCwsLCwsLCwsLCwsLCwsLCwsLP/AABEIALcBEwMBIgACEQEDEQH/xAAbAAACAgMBAAAAAAAAAAAAAAAEBQMGAAIHAf/EADkQAAIBAgQEBQIEBgICAwEAAAECEQMhAAQSMQUiQVEGE2FxgTKRQqGx8BQjUsHR8WLhB4IVQ3Ik/8QAGAEAAwEBAAAAAAAAAAAAAAAAAQIDAAT/xAAoEQACAgMAAgEDAwUAAAAAAAAAAQIREiExA0EiMlFxYZHhE0KBocH/2gAMAwEAAhEDEQA/AOS+W2oSI0j7zgrLUJ+Bv+uC3yhO2J0ogAAfOOZzOmMAZKYA2/f+ceHBlQTbAjAiYnCp2PVEb0RqE/SOv764IpJ2E/riGvNpvbG6HYj/AFfBASOsjYA/5xLSbYLczvHTGlGDqmxm46zhnlUhSQFB2F77f7vhWwpGq0iYbb3/AHtgypmSVhe1z1+2HnC+M5XMKtLNA0m06FMjRbbSwHKfQ2OFvEuGItGofMVXVyBLQzr3A2HQxiKlbp6K40rWxZUyLhl1MssJHN+sxBw44DTcVAqCmSJ+u6kruL22vhNnc6tSqzlUIJkwxL7RYzYdY9u2FuezFWAmskN0O8fu2K4ZE3OjoniDjdF0A5VOm4UAjzJudUxp7AWxTuK8UpToQKB+IrPMSLkHcEYD4Xw0EENqt0nr/cYyrl6as8LJkC5IgzcDvM39Bhkt02LlS0iF+KOzU1SkdAYHlU6mjcydz6nDjL5uqKyK6SEPmaSQdQtIJ9t8GDiYCeUT/MEaIUARt0tAjrgHiEVAHV/5glWTTqgCNzaxgmP8YN29oFa0MfHmbNWmlWnT0QSZEgj0IPQd8LcvxWpop1KzPDzom6sA3NM3iQcQtx4mk1KoJeNK9rG5Mj+mR84ir8VqLoFOmFqAWYDdYiI773xkrVMzdOyxf/ILUFSo9MAkxySEAI2k9cR0c1TZQzFVuLEauv4d4AGK9kc9VClRpuZ0tGn3jbDbgtSlSJNYFi62MHkM3YR9OmRfecI4tFFJMt2Uo0a1H+VU81wRyLAIEXJBEgnaO4wt/gnaTpVBNtbiY9hN/TBXBKNPKMCrs4qsCrRNjeSRF/jqMS8WzWWLCpTdArXJFwHk2a9gSJ/cYV60FWxJXybCRAM9R73wFXpMvK3KbkDY/OCaS1m5tWgyAhZjEglpvcqR6dcBZzPMAwNSk5LgsGJ1DTYgWtM7T0wf6YHOjenyyT2i2MzA8yCDEWHUX74ipnmFNove1zBE9974sWU4bT8pSpZSUtqAhm2IEXsbRFutzjm8ksGWj8iuEFbGAJi/T362xBV0tM7kYL4lQamzK0GCCG7EjaYBje3tbAyUC4OkbXY9B7nDRfszFlTh7KhaCVG7AW+YxGKgT8Ovt0+fbDFs2wpmjrlGuYt1uNtz+kDAmZocsgnbtMY6Iu9SIvW4kOWQ1qhLbREDaQN46kdz3w4zVVVE2HzY/lbCmgpVY6frP+saVsxAgfB7e3b33xZVxEZJ3bNc3VJPffvgB2xJVqTiBjgmNSMZj0rjMYFFwSlfb1wNWpzO0ThpTy8G/wAe5xBmKNzeO3qft3xynShPoMbif1wfm87TqsGenQSF0inS1CTJvtGqZHr1xFUTywWWT/3gPMAzY+sgwR8jrikaElfoGZLkCx7HpGNPLMGME0KJJAHzgrLZWLnfVGnt7nDN0LRDlaOkTt/bB9GJsLjrv67+2IXMevX9+2PSYE7fribdjpG9WiHbSRBJ+T6D16DG3Hq2YDfzVleVQxEoCFAPOBpnaTvIx7k9DOGqFouOWJAA/LfDHiGbr0aT0aqsEA1hSQQVaxsDYkAYMdGlzQlTNpqP8tSCCDJkSQLiwi43wWqUzRJ0EqIk9R0sT2tgbgvDadefPqtQpleRgJ1NIAB7KbyemHHAMyU1IKPmlB1I6GJjZhMXGHlF+icZLhrw/M0KK+WKnmkopEi6sdwPn9cBOaDMGdq1CpJIazCZFyN+p/LHrcNCk6lK19RYcxBBHMe4i22PKHC1eazuwRjPqbiZPSSfzwnNtjWuJBa5fUisKQrHXBqTBYaZPKYj2wRX4eigOhdSWhlK6Tbc9vSxPXErZpMxVTK0mSiijXrQF9JEE2BBvG82nG+aqBFKKwc69gZJ6zJ9VJPvEm2D1WjPoPlPDVM1NbWMcuogyYtgyslAEoVLvT3ImA0Axb0Ht7YBp8ZXWpAOsyzCZuxsB8RYYn4pm6uXqicsNNRdJI1FXkwWLWg3jp073ROTdDNRWzyrw0E0nVlHmAllUiRuYIaANt5xUM/XqMyqJ19NJudX53GLdw7w1Vq1KjIrCgqzLWBAiQLcxj9d8WXPeCVoBGoNUYqY5lTYkhugv1+2KxTXScmmVXgKvTptSqkU6wYMp/pJWwJFwCCJj03jEPE84uYhsyj1FUAK1Mqupupbqd7EjFg45ladXRqfTWUaGI2K9A0SZuYsDHxir1uHsKhy2mdQB1ADVTE2ZW2ZY9duuMo3t6M5UqWxm3FBXpJSqE0mt5SrzHSJ6m9hf1JwBQ4JSZZGnWDfWTBmYJ+wuJ3wJmOGVKFSn5jgLTPK4BOpDEm+x0303PviTOZimzlFpim0bzBMgFWloiQRv0N8Z2gxpseV8tRJCsyl4uyNKrMRNoI74K4bXpsOe7021BtZBDAmTDR9VhFxaYOKvl801M0xUTQNJYMrSGDCATvO+GGUqKwYF4ZwW5tyfT1v9sc/m8dqvZbxy/Yzj2Y1VGJgEnY2IgbGLE/nhG7ukAnSTDQLTO3rEdPTB2aUrIYGQwuIKkR3md/vha4B2ESZ2xvGsVQZOyJ6ig7R+mLxR4TROQLqheooJaopkC8bESFHrijZhIEWwz8LcaZHam7EIwJieXXEAkbG5mD7WmcWirJSdAFdrH92wCTPxhnxJk1TTnSxMSeg6wNpna+AGo2PfDfToH1bAmx6iE7Y8f8AviSm4G2HYiWzNEdv38YzHpacZhRqOkZijpG1uhjp19+2FdZRBJ72xaM4moxcAen6fvvhDm6MMdQtH2Pf1xCiiYoz9IMN/UgHrH/eFeYsAAOlvt1w2eC1lAAiAJ6d56mJOJ8hk0aWYkQJWLwJ7Ee9sUWhXsX5IaVBi5Nyes267f8AWIwCzRtJn3wbmqZ2hYAi0fmJ1SY9p7SMYMtvElpnfb0wHIyiR06InuZ22+cQ5nl+bm++CBTkkMLja/7vj1aPmCTcD4woRDkM69KsIgB2AJImATB398P+LZescwYLMqrzljyCmYFz/b2xonCaNanUqK4bSYIJAgdIBvfv0w3KOmnVVWsKZ1aEQuyD8BBAvPXpv2xRNNitYoRZ7hD0qdI0y2grzllOmGb6hbbp/vDni9E0kQpVXQArLHKRbdSL2BA2vfFuynE6eZp+WtVajGzKyQTcTyXAKyRtYwfYTxj4eFBDWWm9REp2ps5JBmfcKBJ+TtjZWCqK1kKT0mSvURahqVdLNqJeN4AtcgQQJifUY1TjTNmASaIXzD5dEoGIDdCGkKwgbA3Bthfwytm6yM9Omr06TKZJC6Tcg7gmwuewwf4bq19THyqdQvVJeVAAJN217iOkbXjG59Ru/SS1KOYFdK1IIjMCdFNAmkWksYBaSt7WiMWLI8LXNGpW1A1alppGRAgNciY1Cb9sGZzw4lcBQ9NKjJqYk6gzOLqXEaWHqDsI0mSapwrXkXq0qdRkZk5QBq1MtwJ/CLknCudrQYx2WPJ+GUoVWIy+pkUNTDuhZ2AaTDdjeViIHacHZfPVXqfz6JpapGo3srRCboQbDuTe+K1w/jXnIwam9SxYOhl1iJ5hfTbv99sN8/nK+Zotl6aVmYrKa2UMQhBBsBcwLG5I9sBO0M47oZeJ2rZZKL5alVrsrXMySsgnlUSZiOw74Do+Llo0gWrmrUJZvLqwhWWJAJgw3vb2AwR4a45Xp0P5gbzaa6TquxZdy07Xt+lsB0uM0cyyU81Uy0nUSrgFuXdma0RD2tPQGBgqpvH7CyTirMHixa7aWV6RQkuSREx+HQYcXJ5v74m8qlmWFcMwKaqQawRtYkRJsQw7xviucZqUaq0itbTSUwKYnTVnci5KhWIXVF1t0wz8AeIK2XdsvVorUyq1SBUUD+WzSQSfUT0HW/TDY4vuv3BdrS2RjgprOEbUtak6Eh03vZlRp5Tpi1rdRgTNcG4bWdOesj1WfUw3BJN31SBEzYR62x0PxRwpWp0s1QYAU7tNtVNxBE2IgGfk7Tir8dpqGdvMerRo1lEEKxGuAwDA+YZJAuSATHSQ14rQtX0UVvCTUU8oVRWb/wCsggcsSdWpiNMgYR1MrSap5VRoK1NNm2kf1AQLwDe0YfcSoOED5mnUCFmUo0g6NQ5QwNjYX7nA1bw+tSm1SgEFIOQAynUYXq1yxJG5PXeBib+/spGuC2jS1LDQsGLk27bDCjM5cm9utxOG9M16aebR0hQQGUg82k7MI2k/4jAtfN+avLTNIizCeUn0B+Lg/AxFJrZe0xBXqAWP+74GdJEz7YKz9JRFzOIFYffF4v2iM16Z5qMbTH64kDE/I/TGrknYY1UH4nD9E4Qv+X+ceEQB0xPVTr+WIWP2wyFZrGPcZOMxjHZ8zVMCL3vHrIwk4uQTq9LGLDb9ffD5V0qZiTt/xHQmB3wuqU2+oKsRdJA5je5O57CPnpiESggpU1G4mQL/AD/oYjyNFlMROr6vYdvvix5nJgqpIGoxKm3pH3jCzPpAJUHUP6fzN7xBa3t8FgQEyQN4veY3P/QwOugEXDdwAQR6EkXPXr0xM9QjqIBi0/a9++/fG2RztSgxq01RmvZux6gxaDEH0wo4l4lmzTMhLSRcmx9fX7YsnAuK5CuhFSnUpN1K1JUD2a5HzgfOP/EqzFQGa7ARc2BMmbnfe+EI8PEVCFqeXyFhNiT0USdzc+wOHVNUJtO/Rac3wzKyRQZVLKAHC3gxvq3J2OI/DnC6S1atOpWZtY0kgBAJi46zYiZ6/BU5zgufy1ANWVVGsCBDMbTaJt3BwFw7MEP5zXtGhQFJPe0C1hG98JUl7H+L9G/iPzcnmA9IlGYSpmSNxv3tjoH/AI34oc5Q0VHY1aVn1EEkMSdfsTPyDik53NjMMTUUDyk1qjCRc3kjaRtbttviPh+aGX01aDKz1dWtEI0qoIjUBfeTHYC98FxcoV7FbSld6Oi8dyiUzTGig2XVnDgHSWpdNtzIEk3JJuBbEiZakFQUjSdVV+VCIDaNSq0GRtc98c54/W5UZSwBBJGsuCT2nYfM7YDy3H6lGGpzTBnk3n1vcztgyhkgJpFuWtWAFWoGp0IOpUY6/lokKDvA26nbCzxLwdEC1UzK3geW86gG3IIF163i204b5HxdTThxYga9LIV3uTAAkbQffbvjngqVTSkljTuOYnTJInT0Hx2xoQS4aUyzniCZKov8GxemDJLL1I5gIaCpkzI7dsHcM48KbVa1Wor1NKmjTbmQTcntMgSOkERc4pVRlIqKuoICGHUgkDqLdPTY4gzOUdUBIMMZB9QLj7EH5GKY30VyLBmPENbmRCq6jLOu7apJidhfEGe4W5KGkxZmJv1tFyeknCfh+aCtLgMINo6+s+x++GPDuNMrvU0O1MyIltIkRdgLRMx8Yyi48QHPLrLHwbM5x1WmGK+W3PUqDV3tBEPBJIB6kmRvgalmazV1pVHKUG+p6amGAIJ5YBJ1dSDHxgLL5mppKedqp/iaDyi0mDfrF4wZVzlHLooRTV1rzarSTGo+kjoLDfA3dDLg9yfiWqadbJgLmUKFSQ3Ks2BLCR6wJ/WAPCfDygrVWCOKQM0CC4ZgPqJBs1jBg+mK8+Yprei1TU24Y/SYFpESQZM9iOsyX4UzVQZlV16lqtLqbLUiSAxFyD2nGUFFaA5uT2T8XSmKqqlauwqyed+VGMG8gyo2ImR3nD/hOZpZcAtmhVAiVRYX7kmfsMLHorVaka2qkNTFW0RNrqA3S4v9jN8FNlaVSjC5V6NFiFpVNEEkE8x3BeQQT1Av3xKe41/wrBVL+S08DopX82oy6aVRiAIgiCeaB1uRBEGJM4SZ7wNUSqGoVVqU9X01Im5jmgAab9Ox9MIuK5ymlE+RqFcEaq3nBmKemiw1bwLib4J4T4shdVaqXgRc3md+5+b4zyS+5kk2/QJ4n8MFWqGkHfQFLrY6Q0j6rA3FhEke2KzSpaTDKQRuCNsdCyPiUVKOlnCMxaDIBKj6QPk/lihZvMM9RnbnBOkNHRQBPzv84oqoW3YLWrCYAgd8eMwKkKObeZEFYuI7/rjVuov6ff8AxbHiagGWw1ABpvYGfgyN/fvh0icmyKRHc4ly+WdhMSFgGNwG6xuRbHtemoClTOobHdSCRB97EHse+B7ht9iP3+ZGHEJAva4xmI2W+Mwo9ncEoAywuTuDt/bEFDIF/pZlUuGYALcCwuRIHLeOkjbBL7yYA7+hn/F8b5F2WrpcARaVMgk7exPb1Ppjngx2gfidPUAokEbGdzHrOEvEslKzfaCY3B76RIntH5Yt2ZokESAQZvtE/wB49vzxDU4WjDck/f7TJmDGK0LZRKWTkkgArrsJkb76oAg2vjarl1Mhbr/VBAgkd77298WinwcEFdKGDNki14iSQB1PcjpfAlfgAMgiWJHMsRbsgjT69RhXEZSEuRyjErvHpOwjbAHizgjO4dIDgTdoJ0xGmTYgX6YvWT4OeYtIEALaIJ9BMW/PtgTjPh1GWcypenMllJ1SJBNiO8Xt74VJp2ZtPRy+nmMyEuar0pKqWZmTUw6SSNRg+uC6RrZ2ClBFFNAKlYsUXlgKZLadWw67+owZleHVKNRqdGorUXlSCFcaTYNpmxuBJ6kgbY343n3yppIpUwpAqU2lWlgZWRZhdSYnsbYqnukI02tmuQzWZoU1C+WoICsYDkv/AMoMiwkAxAjDbhdTK5gg1F8jMalg0xGofisTdpG9txbEq8TpGlVIqK8vTYqNLA2VC5SoodBHQMb77asDeM6+kCtTpo9MgKGDFdDAgq0RMkSL2kTfqklTdex07Sv0HrwygXY5WktQcxR6mog6Gg6KdpaxsDJ3HbFRzORAjzCHvYAEAk9Z307D3xaKfFK9fL5epljzh2RyTAWAp1H1BMfOF3G8lVLIDWBNaFdo5eV7H/8AMaW6bjAhJ+wySYmocTFFWo1KCG7Bifq13kneY2i23ziKtxk1aFPLuFREJZSAoJtCgnfvv79sOOHeF6KBauYqM6mbCAsjZfrDH4i2GPHOFZKhQVmo63IKitSc6Z0wDoZjN4Nh39sVTi+E2pLpT62QikWpyS3QCZHt0i9+3zgetmqtOEqQyxabiPTr1OLNw3M+Wi5WlTp+c5P81ywEESPYCJ0wQJvOLFkKOWdSlTWtVTPmFlfUy97XBa8XFhgZJfUNi5fSc/WhoqCaR3VxruSrGIjY/rOOkfx9Rw4ZVagSyOCjA7dBsqpIWOt5ucKOEZlXzxpZpFcqZpsQFkqCyiFAsQNv8YBq8cqUatVBrYFmDoWZY1dSNzN5n0wW74IlXTOIeGTl6jJSfXqJVZuLbg7gdYPpiv5zIOreW5KsGgKfUTtuBteMWjwRx1A9Q5kpNO61HaIm0XMdPe+EvHOJJXzjVEUssAK30yZ32mDJwFLbRmtI0ThAp6i8VIXUdJNgfsf8YCTNwdSKdSxoIsVg7gyOuHucyzJTZnbWCvKb2gbR/V+uK/Uyb+StWZBtY/kQdrfrgqV9A1Q0XxFUemoaXNOoKqk3IYxN+oJA+5wVxPxTWq+YgYaHXS6mQCBb7YrVCtcqbSLzv9sFPk2KBQ4IYiQCN7WN4v39DjOKsKlo8oZwlitgCZsCYHYemGlWnRrMAi3BHuw679Zi8gb4Cq8GamlSVWoqH6lJkDc9IMCCbmAeouDOGZal5fLrLkxJET6AzAA6dzgNpcCk30E414er0CNQmnOnUCGhuxjbe3TG9WmUULsettx0w8DVKVPyjz09AUOUusmYJGwBBg9pwp4lSAgknURcmfT/AKwkpW0VgtMTEEEkfO3fp3PtiIrv7xGJxc2+euPSCbiDiiZNoEdSO98Y9PqT/vB707X69cDFOZCNpmMbIGFA1QkEjt6YzG5ZeuMwbB/k7jWzGkXBK9YG3xv22GAKdRGDFSysTLAkltZM9Ztc3GHtCJIteJ7wPa/7OBVooWMgTJkD4ke0HHLBlmE5OpNPmvEx/wCth69CZ++D/JBM3ECPSPTFf/impHyzpmBF9/Xbqf19cOeG1kaQCOkEeoB/v9xi8STRMlEgkD6RaATax6zftbElKjLEKFMGJ3K2m8CZkggH74mpVxIm3e9h2+32vhhlqCKDp5ROpjaCTck+s3nFOiCzjFGotFmoKGYQYA35uboWJgbTcY5l4qzZr0CbU6gP0M9wpkE04MQYgqb7Ri0+I/HypUFKiNSnVrYggfhuCJaPqvHbFN8TJVy4erRqFRXQAEgKzajJA1iYiSYj77Tat64UjrpAvCzlFSq7qgZlUFHYw4BaGE7mCY/47965xzKVmlqh0DUwWkUZIHXTbStzOkbT0xb8tx/LUqBy6vTYyNSupQTYFgRTYFxFyY2EdcI/EC5jQdbiuqRzpbmYBizGLnYTuYGDG6tglV0Kc9LIrprDTJWDAk30mfpkyJ2/PBeRr16alai66bf/AF1BqEi439RgLhRA1VCrOIhl0kg6jEyNrH8/nDnI5EIi1wrFZK6TESQRe899wBgS4GPS1cMyWSqCm3mvR0STTpnQkkzMC9vQ9B6yEeO06dY0aVPUgqEqXbUCzd1awp3G5tf2AH8RUrUQqaZNgAOadrCbk7fGIMvwjM0yy1QlMyTBddbW2Anf0N9sSg5btlpqPEjXj1Ck1VQNCsq84p2QsLsTHcjphevFW8qAoYgmNYVtK3HLqEgbyR6dhJeayS0GAYqtMoGNtLvr+oLvzAyCT0X1jD/L+EXhv4bMUzRqaS+udQW/azAFbxG/pitpEem3h/iNCguqnT82u66XAE6QAvMZnSCWvzQIwvymcDO1YhRLEwI079Itv2xE2oUGoDy6ksSWRWXVG4P9a21QRY7DAec4NooJWp1Q0OGZL6KckwDe8sPS2BSkOm4MsGZ4dUrMMyFUBLrU13620i+mxN+1sAVcimZoVSK9JMwH1RVADVAFWNLkjShsF6W9bV/IcRrNVDVmIVjBYWgGzEDYmDifiuapBGClm2BdjqcgbCQIUdI/XGSr8iyaf4EudyppVCjFWKwSVMiTB37ib4IdvpdG5rAz17WwLUKERLAE/Uf8denXph1wrJUKkA1QHUEJNg1pn1YdATfYTirJRCqGazFWk1JvKhWBOoEbDqZgb74B4ZmlCulUEU4sRJAb8Lex6dLDvi0cF4plaobLVH0tGlHaDYbTJK7md+pGCM34WWkNRam5ZSIPNveVFhbvvttAxFSVNPRZx2mir5nN00VZAbVBEXsPYyDiarx+mdEUkhGkgJEyRYnrtg+rwOjWdcuxak4plkcAEsbQIABIi9773wj4vwNKJ06mZ1aCy0202FzqO/tHzh9UJuyz1+NLmFijThQ38xHAMiw5SpX6gIIidhN8KvOXL5nWpf8AhweRGJEGOg35TtN4wn4Bw/MPXVKbMhYEhhIBgXv+U4u+b4flaOYpUcxTarXamC2ksCoYsfMJXrptEnZO2Faqxk7oj4RlDXR1PnNqYFiVIXQLrEjc9AO5O26/xBwgrTVxMEN9WkQVmACDedJgWNox0/IIgpk0dWlydKuV5FAA02i3ob33xRvEGdp1gyrJJWWIAADayQYBtytAiSZMnCtxoaOVlR4dxKjTKjTLgmzAOuswAwWNgIJmZ0mB0wBVrMxJMkyZ9TN5j/oYMzmWEEnfYAfriN6ARVZSdypsIJETDAnuLECO5nDRlaNKNMGqK2nVuCSsjuBMY0pVAFJIg7D53vjfyNUACOYk3OxAtGwiGv11emI8zl5MD5G0bYOuC/LpGYH4ZxmN6dhG3zjMGgWdsyiHzSpsCJFv3fEtbJVCzHohm3YERHWZBB3EY9W8FiCZgwOhv36EDEfEM9Wowy01qi4dCYlbXEbmQTFv7444uuFqtkWZJYqwP0ifZwQf+t7z1vJOSsunqBc/I9Nr4BZiUUKjAPGowsobRImQe5Ex37yqXcAaStva8mRJuBYdMXXBBzSkGCBzWO5IkET64a5aoCmlyII0iTuY/uP0xWlqM3LOkgiL3FveInuN/fDCpnaVcmg5/mqNWwibSR30ki//ACF74eE7Qko0ziXjxYzFQC69D6Az2ws4LkqlVXgNopqxkk6EIjpIGq4Fu4tbF/8AG/hxWipDEr1BhSOo9OmOcliiFAWCsZb1A97bxjeOXxxXQzissnwmqZdquoiipYAMzh4m+wQxLGYgT6DDjPZqmcuA9WnrJA8lW1BR31KbNYW26HAnGs2i0ylAgyQNcQSpnpuJP2jEC+Hf/wCY16tQB1aBRABYqAOaZAE9oJsZjDrm9Cvutlp8M8L82mwytfzTqlqapcALcqj6Aeg0kgEG3WZM1Worl3oPT8qqrEFakq+hgCCFYwB6XAuL2OBP/H/ijKZNnc02pnygpMlzUYMTYWg80Rty408XVWzlZa68upBpDSSVuZiI+xM4SV3X+xotNWVyrV0mQ0EHcT/m2NM3mq7NqZ2ckASTJgbW+2CG4K2jXdptG7Sdrb6bG4HbDXhXDczQ0jWVd4OhWggep6H9MNaWwU3oc5zxlTrUlNZaodaaippCwYgCG1SFJjoO04Tv4xreXU5dKlCqabBREC3af1m+JfFNSj5VKgiIlUc1ZwZLNHUm5A+07DcmqV8vC6iYWY03k+sbRhYwi9sMpNaQwyTFaL1pbU6ugImw2Yg7XBImf+xkcsq6mhVtpE7f774ESvFNqYspv+/XbG1FDKhp0RJgf53jFaJWaDNOzHy+cC5Bk/bthrkeH16wgKom2mQNR+TA9zgs8CIANBNMrqgtuvQiTd95G1xGDuBUSan89WKgAQsgTO5IuT29uuEnKtoeEW9MC4TlAw0rRFRmcagDdVWRYnqTM3NvaxxytJauoIsWDo4kj0I/C3+fXDzP5PNUSXylbVQNyGNNWRmM9RGkTJIjfYXwBxrhlWqjTUp1Ky3fyiSGU7BiYJcRM33idsI/lux4/HTRVFyeuofwlahE2+kG32HXpi4cAyWYrU6jI1JkQkAnUCSqgwIBIWOp27XxVK9JsuSpUsNOqQCArmdN/WAb7zi7ZHg1esKeYyzohqJzwpWAOVzZiNUrE9QF2k4aatCxdOgXgdaq2dpLWRKmlFMhvopmWAAidR17za2Lfwyui1WepEXFIsTLBTBlY5VmwtuARF5o+WrU+F5gFX86oU5yTIJvEf0jcR2juMYmcq5qur0aILEsXNjPKWaNTTAO3RZ9hhbbdLg1JK2Xvi/FaoqK2XooKfl87GIUgy211EAW69MA5fw22bpr5rGi7E3UAuwkwNmgEH8htGK7wrxSlNia6sCCVqI0yVYWMTGwJt3G+GDeOk8sNSE1ATL/APHp227bYm7XopGN8G2fyNHLUdD1qvLqClGqSS1gAgY69h8gmBio8O4iar1VeS51LLaZguIkAREgRFhHrh7xHNq6KRUGmoRV50hgdRLJTIFpi8X73jGvAsrRTMVvLouCCHp1Sr3LG4DEsswSY5bDYXGKL5JsRvF0VatRvESV2/Ttf/vAdZCDYcwJJiOpjbof8YtfGqhaC1M02VtLKTex79trGfc4rVaprsBubnuT6x2jEo9os9qxdWJH1L7dz22xsFsOk2jrvg7L0zqIUQVt7e0WtiX+BAvJM/n/AJw+SExYrFIG5In2OMw7/gvf4IxmBmbBHVxQUqAR1BPuMSZnL6lUkbbWvM98aJTMEScGU0MQdt/tiSQliinpJA7TAH549RVAKGBAB0qLrq2JjbaZi8HAucVPNaBzC49ekfbElHfSpjWtyd7dPYYDlSHUbBOLZRnDomoOV5agEwbdD7R842z2RB0w5SoUClwE1soBkGR13kC247YYnKvMiNX4SBP+N4/c41rZaoy8puBBPVkBMAkEdScGMmuBaT6a8bylM0dJMELZT+EmwLQdv3MjHLvEWUVBXNTSrgJpSYktP0jrtN+2Oy5NEIAnuDM3C7bncf3OEPinwdRzDO5Q+YFhWHX/AEMUUt2xPVI4ylKaPlwupH16gZJDAW7dvt6YsmXy76aa5hQPOlqdRL+WIgyejkDYzEd8Ic9lKlNypUqwM7fUDcEfEYs+d4lUJpXZRUpA1dIEBwDJAIsTpEjrP3eU3aBGCotXCeA5Stlggq88QGLS0AzBLi94MFcR8T/iaT00DU6rKTFxL6rmR1ta1hHS+Kf4d8dmk+ggJNvMC6iOmwGozAjUWAuYxdqC5epRdw1SsFIJqOwQFgO4vHNsIm43sDjJ9BlFcKzxvhtSrVNetXo02WCaawAAAN73ZgPzwgzWfepz02Ylo3H0iT8de/8AfAmdql6wp+YopsQQT+EE3m0i8kDtGNTw0oxV3KjZbEzYEfT0gz7Dpg4UtgU7eiSlwxrMGEsdLaryR8Xna/fDXh2U1hi6qv8A+uafS1lEiJjtiDOZXTVpKrmnQqw2uGbSwENJneQSATf0jFn4X4VUZLMtTqGoga0kaioF4UbyT3HoLYDdrYySTpFYzyUEIQlKLXmoJaALdBuTFrn7nGvhrhpqko5Ks/KmpBuY212Fp2mD98OqOdylJbUcxRNOmQr+Wp5jHNz20i4ggzPSBhC/iHMpUpt5nm0yVOhl0qdBB23vG6nphk21oRpJ7B+K5Ctk63lV3cAg6dJuAJAkG5He/XBfBsglcvRqO1OtYwxlam0R2N57YfZ9E4p/Mq1kpMghViSBI1ajIG9h79cR8Q4AjrSCVAlRBpDBwzMxEgadXKgiAR369M9pWZabod8N8P16f8tnDUqiNKtpusRE3KyIvHvEHCrM5lsuzplaAqeW0t5RZyqSAS0rq5iJDXtG0YT8U4fnsoB5LONSBqhABfURcE7aNreuGXh3MtSpPWpvU/iVpt5upTJIDEwxEE8ywBM3MiYw1JRF22WDiWbZ6TValFRSqqq1PMVQwbpyG+oEgyO2I+DVWo0lpalZFllqU5GmQd+oGoi19z81k+LauZomlXTzZv8AzKy0w5ERBKgq1tg4m8b4XZvxHmaGug9FKIZRKaWFhswkmCe4sd8L8mPqKLJx/wAIV82HrB01x1sto2i/QyYxRMhXqI5p62RlsSrMBPrp7gaZjb2x27gmTRsoKqI661GsGQ0wAdQB06r7x645RxzhVPKVqlMOGdrqp+rm2mRB639cJCTqmaUU3YJm8vTcKWZVrKpLROllIELJbSGUSbATPXC6hU0NqTZGBIMGT7bYL4ZWKLUSog1kxfcfB6zb5wTmuCkJDQlRgT6wOhPY+m2KN10EU3tFq4Hx6pWqs/mUwqgNVYkooAA5VBE+Z0AXa5v1m4f4lqZniB8t2FBUspgSLETPKG1CdTbxB3xzjKo8aFNjv2++GVHxG+WYLlnFNo0syj6yTILTIMeo6Dtg16QLfWdL4lVNdWLlEYQrLyubCQRV0giZE7e8E4r1LK6UbnDEyF6xMGx6HTYRt64W5ZKuYVvNBV0qh3AgTAHQWvIO3r3w5pqsGRaIgSB99z+uOeWmXjtAFd1JQFWJIgDYbde2Mp5inOkgL7gi3bviTOkaV9SSZFyDEdJ/Y7YiopTpguRLdJM79ibRvfAxQ2TB24sosEJA9R/c4zAdXilMEg0gxG5AmfnGYfH9BMv1O0wQRg5wSsj5xG6AjG1E6fbC0TAK2XDMDJNo6WPf3xo9KB1kdhJw2RA2w36+vriKmGDX+f31wrhaDlQCGBXUNR7yLT7SbWxNnBpQCTfaJnfvibM0irD+kGfjtj2vTDKALgbGeh/sMTSe0UtdFqK3KWZoANoUKBbe094weMxopSWZtKxqiWjoRG/YWm2PVy30soax6kkx2PWMQ+IKTHL1iglwsgCzELc26mJgdfnBjF2ZyT0c64/w+nTRyK7Vn1XLaZAQQoGkXnUZ+LCDit53OkImwMGTGqAwAIva/bDfxRl2TLpmRpqUXYFKinZ5/Epvqs40jYXIF5qOYzkra8n4AMz87HtfHTg8kxFNYtELBJ0i8ddvWf1xavB2c8up5R0VaFSAy1Cyhb7gbA/BGK3TooxEnrt3n1w5q8GIVWpEExMFlUqZjqe5w0pKxVF0OfEfCcoQnlxTrKxny9I10x+JlNtWxsBPNY2GLZ4RrBkNOmdDoDyiBrkAKTPUMY1W+oe451xHgNSlS8+sxTmuCInrHfvtYWwfQy+bJD0KdWi+6zGplIJUFSJ1WBvbYjYYCX3Zr+yPOMeHqoZxmGeiq1PNFKQZlo1EgxBFpnqcMqXG6lOvUUBKVGmdMBQRpS1rnsbjoQOmHPBKbsipn2p1CCFZWOsjUeUMLyzG3LMQNrnFf8acFXKMxy9ckkampsNRWNtLgXFrAg7XOFklJUGLp2xlxPj2WqahT1130k6D+E7CQVANzsSd74rHGmzX8OGzNJaZDzTHlFDcc2mbQbGO8RhX/wDG5us/8VperqYszqnaPTSGjpi/8M4wrVqVEpX8vSSy1GRtJgxNgSenuberKOIMrRz7w1wWpm6t5VLln3j0nuZ64cU+FZrL5lCyuaavHmqsgAtEnc3UT6TG4OFviEtRzreTC8+pVU2GokhfXf8APD1/ERdudm8vQFqOFgqxBlQZhlkruejGOmGdv8CrRefNp1keh5yOWXmYCGNpkEiTYDbv84q3GFpvTNKlTBghGamC7gG7GV+puVpBJ3vfYfxBnxXZ1lVqUEUio1l8oEABoJJYhp9gbHEfh/imWywBr06ocwrLTssars0nmEgjfYmBaMIk62O2k9FLenUqWMR9vyP3wVwXjRytRQ6U6lOxQVU16CCDKg949emNfEnD/IrOVYsj1C1Nl2Kkz3METhYliQSSdhfbFEicns61n/G7rlvMy+ko+pTqUtoaJhiGEkzAJ/OIxRONeKqjU1soYhQ7BRL6SG5idxI22xFwfycvmqbVwzofq0jUQOUi34uoI9t+mnHOJ01rscrRamysSUdZ8tyzCwYG0GwOx9sBRV8C5OmKnqPLawzEbsZJXsJ6R2+MMMxxjz0iozeYFAX2B6n2xDlagJIr6iL2sIYsCSfXcfOGniXwbUpKtdQWRwrEgyF1gETFwDMAnfvhni3sEcktCOpndQ0KDAF4xDkKQLNIkR3sD0nBNHhl+Q9BO3Wx/U/GLbw/goRPMKcykxCzBCyDtBOEyS1EfBt3IC4BlHoD8RB6MIgfr/s2vhlmc0VaFWAY3B3/ANHE+XyT+VS1magUkyRNjNybTp97zibNPrA08x7dFPTp/bEpdtlY80aUkLDURyrHQdu39sLM3mTomBDbtFwD03v/AJw14nrLNIK0xpkL00j79pjADOxP0gEG1oAkdBgcdh6gCllTAhBHz/bGYaqCBv8AYW/THmEyY9HYEt7Yn8sEYgVpGCaJ6HF6OQ1onTJ374nc2kCYx4qAGYxIywJH2wKpG6Du8xttjTyBsLDtH+cbVabFlI6G89u2Jl726WwjVjLQNV1A2NvW+CEqgkE2BxlZrntbb9fbGUaQv/vpgJNMNooXiXh6IzJmmRcgWapQWmjSKrQWLkCFuzReLnbHOuN5fK+VrpOTUB2LC3oBG0k47rxnKM1FkXmLd79IH/r3xUG/8f0CGYKOkxFrHp3nGU3lv0NrE4xUWHMXExIESMT1WEC5A6b/AH9MXmv4Mq+YUpUtUmCbBRsJkmADvGE/EfDVSnXFGrTMlBEdd5KnYwJE+uLRmpCOFG78fYZf+Gq6Xp6JpOWDMhsQBB+mwUTcSfbFg8M8bzdbW9KmpCUwsGS0k/VeJ+kiItM7DFVGRWgj+WtRtdIlmZk1AA7coi8agJkmAe2JOA5/KJRHm1swlRmYt5bsoUWCnaCxIJ6iCJvgzjaBGWxzw9h5zVWcu4a6xYtPVtiQe1vXEvieuldqLvylX5wDJZZ29DJP3OIU4G6qzUswhphPMCuZdVInmYQA022+2KzU4m8VqYCEGASxOqxmVMWE/e2JRg8tFJS18hzx3xCyFFpEgJZQWJAjuptA7bemM4N4jqHWXuCRrfcs0gjUbWkDaw7YrlCgxZGqz5TXbSCSFUnfsbYs3CssjtppCnUDfUpVrDsIHNbfbY4s1jGiaeUrNM/mMvTrrmKo841AGVgeUDT9MAiTIIn1tgds3k9Q0/xNOk93VglWdQ3AYqSJIMnC/wAS8ESlmWWnak0aLzeAGE9wf7ThLmuFVQvmBf5YbSCGFz6d8aKX3NJtLhYK1Wki1KakTWuPLURdiJdtVrBm0gCJwu4LSphv51QoEMC0yLyBJiQYj3NxFx+EsymNWgSCZ3EbbX37Y34tn/NVQEhwNIgCNIvM7lrx7AYehL1ZvxTMf0OzgMwJMhYO3KdiR06Qd8RZPQwYnVqUSFUCGjv26bYY8C4JWr5erFNSqnmZiZQErOn8K9yYmxvGCuHpRQKhZKpZ1A/CADuzmLgfO3TAlS0gwt7Ypo62OqCGJET74sHFslRNKrmdJUkKKizBWosAgAkb2+8YF8QcPNDQXSVcWKMCAY1QTfmi/qBgfLUKmYzSUNPMx5xHxcMdrgdxhUvbGk/7UA8I4c1VjpZV/wCDRLD01G+/TbF6r52VRGZ3dqc/wy/SiTZSegnmInaO2Eo4LlaT1xmatWmaKCrTRXVdYN9E3K1LxpWd97YY8KHlU6bZXQXzCF6lVoc01k6qZbq5GkAQIDNGFkm3d6Dz40TcA4GlMs7KDCll6ATcTP1dPv64ZZXMmrRFTVSFQTqQCS1IxCrIDA3Im8R84LpZTzKLGqGSlpaIFwQLGB6mL/E4ofEOGZoVqbNUY1DdIkHT/VJuAZm98J44+2POetDt6pZgSJ1EyI2EEC/QbWwZkT5ZkkkNA06bW79Z/wA4EGZrinoreWjfiCqRYbEzJ1R7YloBTAYs1rETpG0+v+sJIdcJ8xVkHlPNva0H8r/lhcRzHqT1/wAYZNVbYCdh12Hp3xsKAABafQR+9sTsdIGGlbdse4k/h/b7YzChOgZHMahgzL1DMN8HFd4fWgbzh/kXkXH3x1LZytUMaYwRTIxBRfBBXFETZGQJxA4EkG09RGNSCrHcg3/16YKJBAtIxF7KcIayyNQBbSDYGJtt2xlCk1RQzIUJnlJv8xbbpgymOxjGO4AA7nD0q2JYl4Rka6Vahq1VYMBEAyI9z64045TqGkwoEJUIhHJ5Zm0iDM7TFvi7yrTnrgLPladMuTyoLwL/AGwri/Qyls5DlPEEwuYreWZ5mDElSZlmSIYT6ztHbAFfxGXd2Gl2XlFT6VamNtII5WJGqbduuM8QcErZmuz5OmnlVZICVBUBYXPMpIk3bTNr4rh4BmgY8ppHQX9zGKRjFd0zSm3+CbjfCK+XOt9NWmW+qk0qGa4AtPoO+GHBeAKs182FSkA2unqJcE2Gobj2nf7Y04dms5RvUUsibBxZWkGR6jCjivEamYMAE1HMkKJnsAB98G29IFJbHme46KlTysrSmm40aNtQNrxEfJ674WcWWiil0aq2YMa9vLQCBpETq6CSY9OuBF4RmUOk0XQtsSCLfs4L4JmkoO6ZmiKlJwA2obRsR84MVGPDNyl0eeFfDtbO0vNqElGfQFUCdIIkn2DGLbDe+LXk+BHKtSYBEFPUYAOogyCSd5g79PSMBcD8a1XfTTpMVUAKVWQAAZBFgbCYnBOf40WamxzNMK5cM7pA8tyCCEm7/VA9euJTblrhSMVHfSp8cCZmr/DUX1sWZ1mZRyTIDEwQwuYjp2xY+GeEDSoKtfLCrpIdXUsQwMl1IFztFr+2FhGUWpmKiCmleiQabqTDwYLgAwrEQdO31A74i4l/5CapS8pFKuTzGYWwvpPRmEiPXB+VpLhnXWBeKKNPWopiKVQa0GkIDqESSZMDtEXt3xUuK5apRYKRoOkHlYMCDeZBI/PDfjvF6mYSjTdFVqJYoRBJDkG/TSIEYjyPDauYAB1NpJi25bpI9h+ziieO5E2s+GlLxEFoVKQQKaukORIlVJgWO8EgkiTMbYhyGbp06isshQ0qDfSRsTaCQYO142xasl4CYMrOojfTck9p6fnfAXijwgadXUoUIxsAYI+B0wi80WM/DIUZbM1821WlrMvU1yFOmRPQA6dzbF28AcAoUa484t5l4klBpG/MtxYbdpHfAfCci2VceTUKsfwhA6mxiZi8xsdvbEb0YqI7VSXWGQHYtc9OhuI7Wws7mvjweFQ+rpDmfDDVKpraVqUPMY1LlCCrGzTJ2A2/KMWSi6BNFPLU6CpuZDayCNTyLxaw6T0i4IpIK3nVF8yobGYAWbcqqAFC2i0mBOCeLZ6qCxp0xrCcjMOUmYIue0G9rYa8nQlVsf8AA/ECVFanSSVWCzkDSVEtC3uTMQesYUcUSrVLZgllNSyovLyA2mNiSe+E38M9XMhxFGi0MaKXVXIGsCNkYqG+cWOku+piQDbphZSUdJjRTe2gZMgTFRpk9DcxEXnc4GrBdQ0Ce8fqe+Gucra9IWLfr7YGy2T0k3uevbHOyyNMvl47fv1wYKAHM2JKVLTZjPbHlesAI7YCQGwUuosMZgZq4JnHuDow841kDlqupb03NvT0wxydba++MxmLPTa+xJO0mPaDSMEr6H748xmKEmTmJBvjdEHS2MxmMum9GxGB6xIP72xmMxPyaQ0OkJrc0Ebje3TcYK8uU6TED1sYnGYzG8buwz1Qn4V4apJU8zQFcMWXSSN5EsAYZgGIBjrhmclTBmII2PUW6fGMxmKerEvZBn+B08xSFKsWcTM8oP5ADFNr5HL5CpU8lNTOdI6GIggE7X3PW2MxmE8mkmh/HttBuT4LmsyyuzrRNIcoZVqAgxZgCJso2Iwq/wDIvhKrXois9ZXK2KrTWmNJMdybG8E9TjMZh3HFaFU22UPw+c5lRVy9FQVqDURKyABvJMbDacL8tlq1fM0qJMSdKm1p6wDvjMZicZtvZVqloHzfD9LRqLMRcEdf+sF8B8C1cwxCsBEEyehIv9seYzG8nklGOgRhGT2XbI+AUpIQ4DPJ59R2mBbaLfniw8N8O06Un6DN9Nx9Iv7ze3p7YzGY5Mm3bZbipAWd4z5reVl1aFiS2kLEXtMm0iLDaMQ5/M6VkiRE6ZMQSevpa3vtjMZhk7Y7SWhbks0RLRyFldgIBJGoQDeAYBPt84ENVWV10Es/0ExCAb7WLH2/XHuMx1qbUdHO4JyPIqBaZncBbHcFj9r9sNeHUf5jI3MCtyb/AK3tjMZhL0EYPk6VKk1QLLAx6fHYXwpriWPQTaD6YzGYnN6HgEZKkQoYn5wbSTUA5uMZjMBLRm9kWbzAW2E+YzRKyBbGYzBQCu1/EAViINjjMZjMda8UaJZs/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69640" name="Picture 8" descr="http://upload.wikimedia.org/wikipedia/commons/7/76/Duxelles.jpg"/>
          <p:cNvPicPr>
            <a:picLocks noChangeAspect="1" noChangeArrowheads="1"/>
          </p:cNvPicPr>
          <p:nvPr/>
        </p:nvPicPr>
        <p:blipFill>
          <a:blip r:embed="rId2" cstate="print"/>
          <a:srcRect/>
          <a:stretch>
            <a:fillRect/>
          </a:stretch>
        </p:blipFill>
        <p:spPr bwMode="auto">
          <a:xfrm>
            <a:off x="4429124" y="1571612"/>
            <a:ext cx="2928958" cy="2000264"/>
          </a:xfrm>
          <a:prstGeom prst="rect">
            <a:avLst/>
          </a:prstGeom>
        </p:spPr>
        <p:style>
          <a:lnRef idx="1">
            <a:schemeClr val="accent5"/>
          </a:lnRef>
          <a:fillRef idx="2">
            <a:schemeClr val="accent5"/>
          </a:fillRef>
          <a:effectRef idx="1">
            <a:schemeClr val="accent5"/>
          </a:effectRef>
          <a:fontRef idx="minor">
            <a:schemeClr val="dk1"/>
          </a:fontRef>
        </p:style>
      </p:pic>
      <p:sp>
        <p:nvSpPr>
          <p:cNvPr id="69642" name="AutoShape 10" descr="data:image/jpeg;base64,/9j/4AAQSkZJRgABAQAAAQABAAD/2wCEAAkGBxQTEhUTExQVFRUXFxcYGBgXGBcYGhwcFxgXFxUYGhgaHCggGBolHBcXITEhJSkrLi4uFx8zODMsNygtLisBCgoKDg0OGxAQGzAkICYsLCwsLCwsLCwsMiwsLCwsLCwsLCwsLCwsLCwsLCwsLCwsLCwsLCwsLCwsLCwsLCwsLP/AABEIAMIBAwMBIgACEQEDEQH/xAAcAAACAgMBAQAAAAAAAAAAAAAEBQMGAAIHAQj/xAA9EAABAwIEAwUGBAUEAgMAAAABAgMRACEEBRIxQVFhBhMicYEykaGx0fAHFELBI1KS4fEVU2JygrIWM0P/xAAaAQADAQEBAQAAAAAAAAAAAAACAwQBAAUG/8QAKREAAgICAgICAgEFAQEAAAAAAAECEQMhEjEEQRNRFCIyM0JxgZFhI//aAAwDAQACEQMRAD8A4kkGasWVZHiXkBaGyU8DIE+UkTSvua6X2f7R4YYdsLcS2UJCSlRg+ERI5g9Ki8nLOMU4Kyrx8cJyqToS5Hi+6JChBFiD8RXUMhxKFtJIgzvxvyNcazPOku4hxxMhKjad4AAk+6ab5NnJRsojyMVyX9zWxvJVxTLT22bbGuIiPjXLCN6smd5l3lgZNVxeHUm5vPKmcieSCsnyR7FOBphBWo8B8yeA60Z2i7I4vBBJfb0pUYCgQoTykGx86tn4PZ01hsQ4h8hvvUpSlaiAkEGYUf0zz6Vbvxa7RYY4MsJcQ444UkBBCgkJMkkiw2jnSnPZqjo4jh0UVooZCqLaFPARM2K2VWAVhrAiBdeINbLqMGuOCRXiq8Qa9VWGngrKc9nuzjuLJ0QAOJqTOOyeJw91I1J/mTf3jeg+SN1YXF1ZWcWm1JXBen76bUkxSb2p0Rb7CctSNQnnXTMmaQNNq5cjUkBWkgc4Me+rT2YxLzx0gwBuqvM87E5rknpF/h5KlxrbO8dn8YlKIEUv7TZgmUpFySLD50sybLSlElajQuIwYZcLhUVaoHiMkRy6VJLJL41FovjhisvP2dJyxhJaQYvEzXuaPJQgl0EoHEAkj0FI8l7SsoQELWlJG0kD50Rhe1uGefOGCgSoGCSIJ/lHM16+HPjcVFPZ4+bDkU5NrSOe9p87wwc1sK4X339a07OvayXVWT16X+lB9tOwrzLxclKm1qsRaJOxFVjtVmq2EJwwGkRJJ40M8d2l2Phn1b6R5+IGNQ48SmDVJNzapwpbywgXUowPWu4dgPw4aZSl14BbhvfYeVHhxfHHiT5snyScjmXZz8PcVioOnu0H9St/QV1Ts3+EuGZhTgLquatvdtXRMOwlIgACikinpWIbFLXZ9lIADaQB0FZTiKyi4Izmz5k/EHANNKbLaQgqCpSmALRBjhufdVQ0zUmMxS3VFbiipR4mtW01Pig4QUW7GZZqc20qBVNkbVsnEqHGpXaHcFOX/oAZhMWQqVX4U0ax6ApO5EiaRsUUmKXKCbCU2hzi9E+FQM7RUK8Pbe9BNqFSOY8DhelvE10NhJSeyCYNFsu0KlyvS5TUFkxcdhn5mpUuTSYrM1cOyGTh3xLFqXlyxxRtmQxvI6QkdVQ5drr2D7JYdVlIBqr5v2TabxJIs3Yx1qdebBq2mMl40k6sqeGSpWySfSmjOSvK/QQOZq14rEsBkFuNSSLcad5ZjFLSJaVEfymh/Kk11Qa8dfYV2RQhppKRvxq0vPo0EriOtV7F4dCWitNlC9c+7QdpVrHdpJ3vFTqU4y4tXfsY4x7LrhsLhlOFQbTCjcwKBz7sZhXl62QEqHtRsfMUhynNSG0oNlA1cMrSC2rQZWreuTlG4phyhFpMzLMqw6kBpaEkbbClmY9jU4LU8xPd7qTvHUfSisBgnQokjblVgRjFKRoI1A2qfDk/VwmmMlGpKcHtFGwv4h4dsaVEnqBNV/td2tGIgNyEJMzsSYq5YrsZhknUpoX6c6BzP8NcOpOtMp6A2qvHHHySd6F5M2Vp9bOTLxyiZKiTzJmpDm6468DPxq35l+HBCSplcxwN6oOJaUhRSoQQYNejGMJdHnOU4n0jkeNOMydC1HUvuwSTc6kbz6iuZfizhfCw9z8J9RP7VafwJx2vBvsk+wo+5Yn5zSzt7gyrLdUewrfyNBPWSLGR3CS/2c07NuacQhY/SQa+jcl7SoUhM2MV8x4R3SoGr/k/aGwGoetMyuS2hUEnpnd0Zog/qohGZo51yTDZ95e+jEZ50+NJ/IkvQz4UzqgzRv8AmFZXL/8AXf8Aj8ayu/Kl9Gfjo4sGqlDdeIqULAp1mQwSl0DOM1EpmjtQNRkVtgTxSh2XLs3lTIw6FFCVFQlRUAr0vtHKqp2kbQl9QaEJsY4AncDp9ajbzF1tJShZCSZi0fHagiubnep8eKUcjk3djMmWMoKKRqCa2Rhyd69RXROz/wCGmKxDCXgW2wsShKyoEg7KsDAPWqHJIVDs56G4tRTWGnapM6wDmGeUy6nStBgj5Ecwdwaf5FgRo7w3oJ5FCPIcrm+JpkXZguOJ1RB4V1nB5C22gBNoHCqr2YYC3dRMAVc327WUa8ueV5LciuMVFVES5tje4FlTNqoWfY5wnWs0T2px5L4aTJg8L0Bj8IpxBTJEDiIrcMFps6cm7SGHYNKHcRrVcJ+ddvwgSUiAK4T2BwrushCbA3NdZwmfoaTpcsRzo45YwytN6FuEpQTRt27y1SsK4Wh4wkkAcelcRy9ShJ0ajXb8R2qZII1DbjVKZw7XiWFoAJVaw36GtyZIOWgoY8lbRSsBi5XqVz2q/ZfnjCSnTdUXiqe3lJKlLKDBNoIMj0NeYnKli6AUA86Fyx3tjEp1VHQMH2mQtZQiyuRprhMSpJEixO9cxxLbgcbWiJA8V/Krfl2eOOJS0pImYmQfhvWSWNL9ZbCjGT7iWLN80RZJ5it8Y8O4kcqXf/G14uIWlABuTv6Jq0ZdlDTCAkqLihxVB+Gwo8OKeS5PS+xM8kYfr7EGW5apaRIKU8SbW6Vw/wDEhbX55aWtkWJHFW591q7123zksYZak2MEDzO1fO7GXa3CXDJJJJPMm9X44qAK8fLn/iiz/g1mvdYpxuYDrfxSfoTXQME6MRg8XhSASnXHkZI+NUPIctbadQtJuDHvtVp7JPacc8g7OD+4+ZoZSuVjsnhTwxqRxNSCCQdwY91eocI2NP8AtZlCmsW8gD9ZI9b/AL0mcwqhuKoUkyT8aXdEjWYOD9VEJzpwcaCRhVHZJr1WFUOFY0g1hnV0w7/XXefxrKB/LK5GsrOMQ/in9MK1Wr0UVn2FSziHWkGUoWoD0O1BpVSou1aLPHkqo3olGFWoShClRvAJqBAmrpkWKb7lIBAKbKBIF95/vS8+RwjaVmeRGE9WUN5JvO9QRTrP30LeWpEEWuOJAua17OsIW9CwDCSQDtII99pPpTfkqHJr0eNwufFDH8N8nbxePaZd9g6lKAMTpSTpnrFfThQ201ZISlCbADYJEAAeQrgGEy4urCsP4HG1BQcT4YI4SBerRmee4hSO7xb0ptKG0hM/9lDfytUr8uKVtFK8WTdWCds8gTjH1Yk2JhOkKCjAECY2NvjQOW9lndCkoWkRslRJPw2o7C5glKT3SCkCwHC/TmfOpj2g7lOlEBw+0oCQOgvepPnft6K/hj6BslwDuHPjIJJ2TJ/amONznQqNIUB7Qm5B49KQYzO1wSVkk8P3PSq44+omdvK1KUXLYz9YjnMsx0ulxCEtk7ERqE8jvzoY5upUysmf5pN6WhudzWJGhQUIPQ0xQidyfoOXmikjSFmBMQY+VSsZ24kAFWpJuEq8Q5XnalDw1EnmduPwo/A5Ypd1eEcJ4+lE4RrZym7Gq8ciw0RIB35ibb71kITClp6ib78x05VonKwVSCSriZ+VMcFkiXFadRMDiTHrepXxvRRdrYNgnVuOaG1FU8OCRz4BNWpvs2/E98QYt4gUnoUmaY5LliMMnw7qEngB+59TUeb9oEIQqCVrAO3szBPtEhMdQT84ph48Xtk0/Ia0hexkaPZcRJB8RRY+t4PpTvBZSluQjwpMXCTq8iTvVTyft6Xe9SAlKykluZInT4QdMEpJHCjn8fjEFPe4hkIWtCR3bRCtK0FQVK1KSPEkjjt6UyOCC7Almmy1d2URClg8TbbyBrFYpfAj1EfE1QO0GLzDDjWnEl1JUUhENXuQIgEcBwqfDdocQllL896AVBxkt6XE6SJgpMLIBmIFp5XYoUv1dC+bb2rHvarJl4tuAsIKbwdleo2rnB7OKBhYKTyIINdByvtfhnp0OJHC50meWkiPjTJwd+ru1eJIgzxgiLX4dKL5JQ09l3i+Woqq0c3ZyeI8RtTdSC3i23BtCT8b/A08zTJO48YlTfPiP+31oVaUutgj9Mimp2Xz4ZoproG7YZOFYjvIspINVx/KQT7Nq6C+6lbDSzyg/L9qXLcRyrXo3xp//NRa61/wrbWXIiNMVucnb5U8C0HhUTjaVVllXJfQo/0xvkKyjlraSYKwCOor2uO+SJyJ7cnnXgNTBlSlAAEkkAAbkmwAq7L/AAsxyGe+UhBhOooCpWBufDFzHAGnPR8RGUl0UXWqrjkuTtKaQsjUVCT58R6VVniBUuX5m62YaUQCZIsR53FBng5w/V0Nx5Kl++x92h7KKbT36QlDaoABN1KO4QniIueArTJcnA8RTJ4k7DzP7Vsp913+I8tSgkaUidv+KeXM0T+ZUoJT7KRsB8+pqKeWSjxsphjjy5UMH8YQkISYT0ET6VEy8I8V96GDUiPU16wypZCQIG3QdSak42U2MmEHRqO6vYHIbFXnQLiTdSrjgKsjiGvZBBhIEwQfeKreMVqMCwm029a1rZyBNJWY+n71uvAKT7STt6VInDji57gTRmDxhACFEFM7qBtwgUTv0YLUsC1pBmolIZ1QFLnymnONZbKAErSDNwJ+dL8IwEuA6RvA5TRRddmMNy/JClQMpImRzv57Vvm+ZBk6UwV8eQ/vQ2b5wsSlqADurj/aq4lClLGo7nemRjy2wboffn3VeAEyYmLb+XSK6H2Xy1TCAVe2b/2qodjcrLjhdULJiPr6Vf8ANMzRhme8cKhPgQEDUtSjslA4k78BxNDjgnL/AAFknUaK12yzBTrTiMM4QpCwlwASFyIUnVwAMzzpC1jXVIbQ4pWhtSkqKT7PgMKCk8Qq3GOR2qfsqNSnC22WkFShoWoqMCQdRMQqQeG9HZ4+pKSGUIOkXkwD0FrcTPTjVUU/YriqsE7OZeAVEuK1NrXCrCSqJgEbarjzonOszQpsNuYppKgtK0iUpCCglKgADMEFVuZmq7gsE6sEu6ULiB3ck8YUCbI9OW1NMPkqWklKEhJ0+IwCpW8kki9M4/ZsYWtIcBll8J04kKQCo2KVjxAHYQoReASRBit8HgkNrJWsE6oSJjkZve9hHCDSR/s8y4dUBClAalpBSrcKE6SOIEmmSspUmFhR9gJJtKlJEBJJMkkC0nhFY4p9BLG09kuYMJxCVh/DqbdTdC0aTCLxsbjjx36UF2YD4W6EvBPdBRJVsdNoAmakUq1jJSqeNxyM0kVnLbWMKggnvLqkqlJiFDe/A350qeOzGuB0zKc9CyG3QJNp4EwCRHrW+JyRKNS2/ZVcpHA9OlUntXh7j8lNyHAok3kePQSNhAkVYux2eOlKWcWlSFkQNWyh0OxoYScP5f8ATYZHF3D/AILmn1BK24lIMihdRpw9g1N4pSEglChI8j9kUrxTSkrKQkkCn02tHoQ8uKbXV7IaEzPMAy2pZ4Cw5nhRUahaaqGdYxpzEBp5xSGkTqKE6iVco+E1scbb2Z5HlqGNyT36KziHVLUVKMkmTXlWUvZSLd1ilddQE+k2rKs/0fOttu2zMsKWnW3tIPdrSuOekgx8K7Vj/wARMIjDF5JUpRTZvSQdUbEkRHWuJ4TEdxhy9AWoykBXCeIFLcvx6dUvFUFKo/lnhapIqS2mFOcHSoUYhwqWSeJPxp/kuVzc2tJND4bBJWULFibFJ4EcfKrRh0AJjhSPJzUuKKPHx8v3ZB3AJiLAWFMMNg53ECOX3NQIolWK2CR98689u+y1IxOEAJBP9+VeOmBAgDpxrzEqJNzUPeCJv0rLNI/zhSqR8fjUeMxGu5SkHpUC690wBTEgQfSZsLUwwajIuJ+U/vUVxcgnrRDDRJBAT0om2cGNZche1jaePp0ovFaUNwkXTaeR3J86kwo0CDAJ3j4UJiMcCYISQeh9D50XSB7YKrLUqbC1HQLHhxPKpsF2dSqLb8ePzo7M209zCbAQbVP2SfKlQBZN7/D41z1o1b2O8pwncpKRHD/HoBQeOx4fVpUkQ2TEj2Vc/MD503cdCWlOKOyZMWueHqbetVLL8UtLjiCI1nUoKSJBMQQreDTIw0DdyC1OBCSYhSyVEgWlRlVqXwpy+41RpH05eVE5orpG55QPrahWsTfwzeBueJ6cbH7FVpDscL2FlfdaEmZIPCdoB3PXai21QQrwm1wB8Z5/flGy6SkhWxMiwm1xfh6da8Zdj3natHUHBlJNxM/YmL8K0daKOCVJ4oN7AgzJO4N6h/MQdJUbzYXgetEIfCvDzJPT41oLTIcYy2QFBISSNk+XltEVVcFk+rFSsgb6SRqGrhIm9XNxuBAAjntfhSXMGZ8R1dN7cvQdKxinFM2OYrdxLbK3BKJ8WgBUmRpMyNJ3tvXqlqKlJCilbbiQgEJATAAMauCuXlS7My2tkPu+FbfgkWJ1EBNxFhJPnROCyZYbJSs96Gw5JvKVfpKTxqVqhDVOi84XFFbCFqsseFXOePypc+2SSQuJ5ivWX1fl0le5g8B/il+MzFCASpQ6Dield89KjYwp2Lc9JYaU5qBiw4STYVy3EtkqJ3J386uPaPtGguteAONo8SkKJAKiLAxyB+NO+ysZo8GlMstYZsd4tKEAFWkgJRq4Ak3iLAir8F8bfsm8rM5um+ioZb2Ax77SXmmZQsSklSUyJImDeDFuYrK7u/nzLaijUkabQOFrCspvJEvCR824ha2XVNOXUhWkgGRPSilMh9YHcuQIhKdv70Jl+FbfUVFelSbmNyfLjVkw7/eokLKVsiSU2JTz86myScWqX+Ra2B5SCVLKklMKgJO4086bhzYeXvpXk6TC5KjKiQVbkHiZp3k4EqdIkCQmededn3kZ6uD+mqN8W3oCUnf2leew91ALfMwLUZjFlQk7k0Mw2DcxCQaVGmPCWyDEnhFTKZBHwFLsJvqJmjWsSNMnjWSjRqNe53taa0U3J2rZWKBECvFrIpl2kjgh4pG9ahehIIiTtO4HICgMQ9InesSFFGqLDb61t2Cw13GFQgT9niOVTtYlaogAQdzx9IpNh3wRB4e+mCFERA8IjmCaJqkYhliGATeACPvjTjs1hCjWYgG3zpDh0+ICDH31q5ZY0dA5E24/tQLbCeoiLt9mC2WmkoTOp1JUSCR4ZWEn1A91RZce9cUtxR8UAEcE6RA6RNa9on2l4haHdWpsykAkAhSRwBvAMe+icJhglAIIBCT4Y34z8I91VR3SFwXbAMPMwogkAFQED0HuohzSkEokAxfc7zt5javSiFiw2n33AmpXMqUoBSVIBB8STIJnjO1UlUWktmjB3EW677cbViEgQCYNzO5Mkc/OtU4daFHUnQeIEE7kXjy61K42Y1JSpUW8ptJjhw9a4O/Z4E6CDoKpMFRQTv1iB8qI0jVedQkRtYxfqa0C1aYMkVsGSdiARseHl7prgWFIcmJ8q0xELNxNq0KtPtTvv1PHlBqZ1Y4AR0gE9TzPnWCWIsawjunUrIAMGYsCDIsOk1BlHaBSXsO04AP4ftTJUFbBXLY++isY8kagnVNgJFrqAlRjb60n7Qvd8UuQ2FoIQCCdaYX7J6X360qavRPldSsuGPzJBStN5SbDcchIqsYjHpWQktpKjYG/vqP84BrM3mCfIR+1K2HoJXvw6dakhgcsls15ajRrjMtbKwTKibmTG+1hVu7MZg1hStsJKe9bCQtBuFAkjfhc1V1ZmrhNajErPOvVVkTob4/OMQ24pAZUAkx4hfqTI4m89ayupdksxcVhGS7pUvSQSqJICiEzz8IF+NZW8F9mfI/o+XcIwgLutSQOI3FN1YvuUFYWlUiwMa42k9KTv4Me1rBvBFb49oFKYHiAopJSasmLLkmJK2S4q5JIFOdZCUiYsBHzpPk6e7w6WyPFOojl50e0TNeRmS5OurPXwKooapalFvSl77RSkDaZn78q3zLEFOlIN4E/Sl2KxijCaCEHehzkgpudNucV68RYXM/e1BofMAfvRLV1E9Kbxp7BuydpuDUi71qlYAtc7VuET0rqs0HxjdgRtt9a3dcUGUpBtx91Mvy+pASR1oV9gzCYvwoY1dM5ihtCgZi338aa4bETuDI+5NRtgpJChFMNAgRFNmqYMSdlEwauuUoKUpT98/maqODTcCrJi1qTdJNkge/jFJT/AGsOf8aKPj1rbxj7qgUhTiomZgKKEQY2MWFWTMHwEpuAVAgW3OlRj4GgmFoe0JMlZ1oBkRB3JSbH0jei8YAGmwuJB47yAfd/mqYO3YuKpUCM4gEmeoEfGp0KICk6r2IPO9jaR6UFhQkJCiIUbGB6jyt77zRYTYEHhb13HwmnlaJw5Kjqkne8j0kc+d6m/MkJIAgGyhIII3taSNjtUFyOt4mtU3sqYO46iLeW01p2jAm5g2vANx0gm4HnNeMFX6hFvsjh/ipSqVD3x9+taOgi4sNx5/4msMbCkrte9oPl6UKVgJJhRFwbngY2m+0VovMECyoSetvcePlSjMc13SmDPK9YJZtmOJ/gLR3llDxI3KSLQriD0pStppSi63Yi/dJCjOkGVC55SeFS/mk+ElIUSr2SJTt13iBSnFLQVkNpKQdiFKsP5eZEVj7JMjtnicSSjYgkkn1puvBd2hKDuBKv+xufdt6VJ2aysKX3irpb8Uf8v0D339KOxDRUok0UFsTJ6EyWhTvJsuCyOA4noLk+6o2cHerZkeAhsqj2rDySbn1V/wCtNYCA3WioztsAOQAhI9AAPSsp7+TrKVwHcz5rd0yQQZN7U6yfK9ULUTaIHymo8owXeSdIiw2verI1hUtiSok8Bw8zXZ8zS4oVhxW7YEDoifakhXXlTDAEKcA4i5+dBYq4J4yKIUdInYlMfGoXTLo6JsW4Corke0aUYtzxUXjm40hMyRsaW4hhxN1Cn4VbtsHJILaWVGfdTbDscz6Uryzr6UeX+V6KUG2zYvQepsRE7VJ3cAE1DhkqNzytTAG1JbrQxbJ2k2oZ1sEGdp9fSow6TN4AqMvCI1XNqn9hAmLbUFCFSOtHJbNpNQBsLAncWPCi0zYAJ99NclxRiWxllzZKwB0p+8jSlxROyFGOfhn4UBljRQnWobAnpJsKa4vDJUy7qi7SkzOwKIJk+lBDbszLLVFPdwOtKFJRCmLG5QSkyBaYJsL7xTVzDBTISSTEQTM76SFcZ8QB85pG4rWHlNOEAWlSk+JAEEQTvMxtOqmGQv8AfMJJ1CDBJN4Nt+e1UxtNMXF9gTDGlxTWqL+Gbm+089vvajGSQIISVje5tvseI8xUGNbJUpywWklO8yAYmD6j31Ay9JIMCLyRv69LVRdlcJWg9C/FAJrZTtwDAMCZ93xqFl1JEGLGOY578amdcUBOiU6kp1AyZJA076uI259a46UjdbcxAUZMDmTyFt6Gdx4BKRK1ixgiP6gSkxxjbahkvLVrSlLgUZRpvCQN0qHtKix0yIMzYVo9mTeDToX3TjihOkhKuAPiITaTYDYRXUKlOuw3AYNpzUHEofWBKRMNp9omVRMf0zzpUX2UlQXpecTBS21ZA1DaAZURxJJrxrU+ogpQiIhDYHdc76TB6gGm+XZIBLgCUwPG6qEoHl9NzWOXpE85exE82uUrWCFR4QT7IPHlx4c6KfwbLBBfILio0NouszZJj9CTzVc8BR2OzRppC04c+OdJcI8Zn2u7SfYF4nelvZPLtTneKBhBsTuVHj1gX8yK5C2vbLXhMLoZiACbmOZ4Tx5T0oFbV/v7/wA08xiIbHxpehFMiIkyPC4QqISLFRieXEnyABPpV0ZShICUkQAAPIVT8Y93SJ/UuQOiR7Z9TCR5LpajOynjSsmdQlQ/H47nG7OjwKyqAntMrnWVn5S+gvxX9nPcHju7AAE6RbkP70NiMzUrc0oS6STepi5HCmfArtiPl1oaN44EQaORiUrso7i3Sq0F+lTocIgm4oJeOvQccxZNSSoXFhzol5I0yogDzF/L41WmnoNiRUuIxM+0TekvC7Q35UeqUEr8KgoTtwjlTttxJ2438qR4NpPSaNjwxqN+lh5/Gjm90dEdJeiti/VfGGPAzU7SFcD8TSnSGJsYkkjeIrzu08zPKgwyvh85rdmZAPrO1KlXoJNmPuRxME2/xRWGQokSbb0zw2TtvEalaQBED2j9mmCOyv8AE/hLhAFpuTAEzteZoLi40Ek0yyZNgi9hlIHtQI87Ee+I9anxeH1YZ5BAMtqBB/61mR4ZxkGFJIUBIUNon60YhQTIUpMHwgjbYcPX4UWJaT9i8nZzFrLtPtJUCCY7wFMDcRPMcfI1pk+YaHVNnwhfsj761Zc2fUpxAU2QpMpUo2trSN4Miyj/AH3W4xppThae7tC1DWh1KbASdOm8pmIPmao5L2BG4u0NlulfAA8ePSQBz6cqRv4RRVDYkEwfEkXNog+176JViAhwNTKoSQrmCOfPcUacyCQZuU7plY6GYPkbcqZGY66/iLDgXERqUlOqSL7RaZRIUbERI9KIbZdWO8cUEogI1FCSoEAKGlCYKQf+IMgmSTQr3aRtC5KSFCDpEjqIMWERxrAVvpLiH1NkmyPasZnxbgAcPjRcl7Mu32bZhnCUpUjDkodkeJN1KBMEAmNJO5I2g8anwXZxtPtoK1Kv4vEoki6tRE6bkb8D1NS5ZkyENKegJbHtuEp1ROyUzbew61C9iXCpTbBU23qtiFApcUiIUkA+wCTynatsykw9bTOFhtyC5+lgKAN9i4rZA6XJ4Ckef493vEqWtJKIhgJIbRI4DiepvQ4GgFHhX4gSs7nbib1G6yVSsjj/AIuaU5rqJyhWyABx5epKYJUI8ybEk9avGUYQNpSgXA48zupXqZNK8oy+D3h4DSkcB/Moc+U+dP8ABgSKbFE+RhuYt+AUuwzMm5gbk8gLk+gptmPsiq32kxndoDSfaXCl9E/pT/5G/kBzo5S4xsVCLnKhRnOLLjpJ8KbBA5JFkj9z1Jpe6yCCQoCL1vmB9mf5fnQSk15/K9s9RKlSNQ5WVv8Al/OsrDjnTtjNFMrBv7/rUeKggUTluBCxMkG+3TevYlJKNs8THb0SpRU7TfSd+laPYBbfUH7uK9axfvj31iaktBtNdhDbZgbSSedordpnYnzrRh8lEAffEUUFkiw23E7UqWh0VZsMN/KAT1qRtChukRzJrRh++0Ej0j61M85aQJtsKVLbGqglkA8QB7vfXrJO4AImPfQ+GgX4HcdevrRjSoHhpDg29jUzXEvlMcxy+XKoA+pRnYcgPia9xGKvuAD93rZlepQF95tXfElG2apW6LL2YweqXVA6UyYvJI263irNlLalKKztNo4crUTkWE8EJiUoAESZtMnrJolTS2kKIClrIhPS1iZ4CouHJ8vQ2c6VBZzFBHdhYJBg2nzAgUFi0pKggAWOqPOPpSheGWhshIJcVYx+kHcyP1UVhw6IW7wTAMcBzjc0TzSemhCikVjOHnQ+4hwyELVoCUm6VJKkE3uqCAeoNbYTGMPp06ElSkw2ohOrmJP6YUOfGmeNwqHVqt4oEpMxebH0oXEZewpJDeGCSmQG9akJPU39YEbVTHjLZjtC7OMPrQ2AtAdSDYec3UbEe17jSvBYLEES0QrWIVeDc+IE8LfCYq15bhBoT3wA02CQrhyJ5GxjpRXhQkhoJSnido2Hziti9UdxtiXFZEkhWsBThIJCRtpEC+4F+Bg2natWMMlhXdpSl12PYCpSm/8A+iuJH8gPKTwo0MuvakNyhCrFwyFqBiR5W26mtm8rS14RwonLih0MaXYnw+WEKKnyVT+keEbzGkcKKecWU6CbffHjR62pm8dajU3sAJPT5TwpTcpDdC9GEtNt/s1MjBa1JTsgSTzMc6mQAmSq/SjMInwybT8uFOxxEZZUiYEeQG1b4R3x0O4q1S5QyVOeVyapSIZMdZg+lCda/ZSNuZ/Sn1NUZ9RUtTjhuoyZ+A6Cp+0mcl5zQ2qGkEgEbqPFXlwFKUtjjfzvScseb70U4f0XWyR1YWqRfyE/HavEs84HxP0r3VXhXQqEV0h37PtkgQnr/Uf2ryou8rKO2d8cTnmKINo/xWZXju7UARImRzpo92PxgMltR9FfukUvd7PYlJktEeZT+5q2k1TPIjcXYyOLK5gczxtWjLhMkgDjIG/2aiwmHdQq7avdPyohCFgwUKsTcpOx4bVM4taRUpWQBQAvb9970QnEgJi994rUtxKSCAbgwa2xOFJSFBNiLm9iIt9863l9nG7WJTympfzoNr1Lk7IOrwAhKSSflXmMcSQNKI4GBS+e6oYurPEvg9ZoxD9qC/LBQmCLWtWgZUkTBI42NbyTXRqtMYKSJmJphlLMqAHHkPebUvaMlNjccjVl7PKCDPhsoRJA+fCkZJtRpIfCrs6D2faBSSCOIA6AWn741LmJaRLjpACQBJn3AcyaEyPHtto8TiJnaQN+k0p7YkPFsNrCkgqUoDaeEn3260laxdbAn/UDmc+LitLLfh4KVv5x/einlEgBSrnhtPkKU5XiWmUwZJ6JUfjFeO5w2VlcOHgkBH1PnQ445Wrl79AvinoLcZgyLVqpAAhIJPOxudztQD2eEmzS/UpH1oU5q5wShPPxKJp0cLO5IbYfLVrMJGoj3DzJ405a7KtlQW54iNh+keVVj/5M+BCVNoH/ABR+5JoN/PHle084fI6f/UCqowhEW5ZP7dHQ3MAhIuQkegqr5m2ykn+O2Ty1SfcKqj2I1e1Kv+xKvnURejaB5V01GXo6HOO7GT+NRsApXkIHxoNeMVwSB5n9hQqn6gcfpaxxQ5zk/Ybh21uLCSvc30jhxuasKxw4C1Kezid1njYfvTeJNqco0tCJytkHdyYAkk0J2gzMNIOHbPjV/wDYocB/KK3zvPE4ZJQiC8Rv/KOfnVHVipJJMk3JNc/pHQju2MEKivS7Sd7M0p3UBS3E9oB+kE/ChWNsa8iRZV4kCgMXm6Ebn61VMRmji+MDp9aEuaasP2A8z9FgX2jvZJ99ZSHRWUfxxO5TPohpZ5miUmsrKBCDxTYO4B8xXn+nMndps+aE/SvayuOIn8sZg/wW/wChP0rRGWs/7Tf9CfpXtZXHEgyxn/Zb/oT9K1/09r/ab/oT9KysrjjZvBN/7aP6U/Sp04Fv/bR/Sn6V5WVxpt+VQNkJH/iKjcQBsBWVlccgV1R50I64eZ99ZWULDQK4o8zQrijzNZWULDQOo1ETWVlYEaGtCaysrDjQmo1GsrK44hWaGdNZWVqOLbkP/wBSfKnDHsqPGDXlZTBEuzk2MWStRJJOo7+dJ8zcIFiffWVlbDsKQpJrysrKoFM2FSIrKysYyBJWVlZQl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69644" name="AutoShape 12" descr="data:image/jpeg;base64,/9j/4AAQSkZJRgABAQAAAQABAAD/2wCEAAkGBxQTEhUTExQVFRUXFxcYGBgXGBcYGhwcFxgXFxUYGhgaHCggGBolHBcXITEhJSkrLi4uFx8zODMsNygtLisBCgoKDg0OGxAQGzAkICYsLCwsLCwsLCwsMiwsLCwsLCwsLCwsLCwsLCwsLCwsLCwsLCwsLCwsLCwsLCwsLCwsLP/AABEIAMIBAwMBIgACEQEDEQH/xAAcAAACAgMBAQAAAAAAAAAAAAAEBQMGAAIHAQj/xAA9EAABAwIEAwUGBAUEAgMAAAABAgMRACEEBRIxQVFhBhMicYEykaGx0fAHFELBI1KS4fEVU2JygrIWM0P/xAAaAQADAQEBAQAAAAAAAAAAAAACAwQBAAUG/8QAKREAAgICAgICAgEFAQEAAAAAAAECEQMhEjEEQRNRFCIyM0JxgZFhI//aAAwDAQACEQMRAD8A4kkGasWVZHiXkBaGyU8DIE+UkTSvua6X2f7R4YYdsLcS2UJCSlRg+ERI5g9Ki8nLOMU4Kyrx8cJyqToS5Hi+6JChBFiD8RXUMhxKFtJIgzvxvyNcazPOku4hxxMhKjad4AAk+6ab5NnJRsojyMVyX9zWxvJVxTLT22bbGuIiPjXLCN6smd5l3lgZNVxeHUm5vPKmcieSCsnyR7FOBphBWo8B8yeA60Z2i7I4vBBJfb0pUYCgQoTykGx86tn4PZ01hsQ4h8hvvUpSlaiAkEGYUf0zz6Vbvxa7RYY4MsJcQ444UkBBCgkJMkkiw2jnSnPZqjo4jh0UVooZCqLaFPARM2K2VWAVhrAiBdeINbLqMGuOCRXiq8Qa9VWGngrKc9nuzjuLJ0QAOJqTOOyeJw91I1J/mTf3jeg+SN1YXF1ZWcWm1JXBen76bUkxSb2p0Rb7CctSNQnnXTMmaQNNq5cjUkBWkgc4Me+rT2YxLzx0gwBuqvM87E5rknpF/h5KlxrbO8dn8YlKIEUv7TZgmUpFySLD50sybLSlElajQuIwYZcLhUVaoHiMkRy6VJLJL41FovjhisvP2dJyxhJaQYvEzXuaPJQgl0EoHEAkj0FI8l7SsoQELWlJG0kD50Rhe1uGefOGCgSoGCSIJ/lHM16+HPjcVFPZ4+bDkU5NrSOe9p87wwc1sK4X339a07OvayXVWT16X+lB9tOwrzLxclKm1qsRaJOxFVjtVmq2EJwwGkRJJ40M8d2l2Phn1b6R5+IGNQ48SmDVJNzapwpbywgXUowPWu4dgPw4aZSl14BbhvfYeVHhxfHHiT5snyScjmXZz8PcVioOnu0H9St/QV1Ts3+EuGZhTgLquatvdtXRMOwlIgACikinpWIbFLXZ9lIADaQB0FZTiKyi4Izmz5k/EHANNKbLaQgqCpSmALRBjhufdVQ0zUmMxS3VFbiipR4mtW01Pig4QUW7GZZqc20qBVNkbVsnEqHGpXaHcFOX/oAZhMWQqVX4U0ax6ApO5EiaRsUUmKXKCbCU2hzi9E+FQM7RUK8Pbe9BNqFSOY8DhelvE10NhJSeyCYNFsu0KlyvS5TUFkxcdhn5mpUuTSYrM1cOyGTh3xLFqXlyxxRtmQxvI6QkdVQ5drr2D7JYdVlIBqr5v2TabxJIs3Yx1qdebBq2mMl40k6sqeGSpWySfSmjOSvK/QQOZq14rEsBkFuNSSLcad5ZjFLSJaVEfymh/Kk11Qa8dfYV2RQhppKRvxq0vPo0EriOtV7F4dCWitNlC9c+7QdpVrHdpJ3vFTqU4y4tXfsY4x7LrhsLhlOFQbTCjcwKBz7sZhXl62QEqHtRsfMUhynNSG0oNlA1cMrSC2rQZWreuTlG4phyhFpMzLMqw6kBpaEkbbClmY9jU4LU8xPd7qTvHUfSisBgnQokjblVgRjFKRoI1A2qfDk/VwmmMlGpKcHtFGwv4h4dsaVEnqBNV/td2tGIgNyEJMzsSYq5YrsZhknUpoX6c6BzP8NcOpOtMp6A2qvHHHySd6F5M2Vp9bOTLxyiZKiTzJmpDm6468DPxq35l+HBCSplcxwN6oOJaUhRSoQQYNejGMJdHnOU4n0jkeNOMydC1HUvuwSTc6kbz6iuZfizhfCw9z8J9RP7VafwJx2vBvsk+wo+5Yn5zSzt7gyrLdUewrfyNBPWSLGR3CS/2c07NuacQhY/SQa+jcl7SoUhM2MV8x4R3SoGr/k/aGwGoetMyuS2hUEnpnd0Zog/qohGZo51yTDZ95e+jEZ50+NJ/IkvQz4UzqgzRv8AmFZXL/8AXf8Aj8ayu/Kl9Gfjo4sGqlDdeIqULAp1mQwSl0DOM1EpmjtQNRkVtgTxSh2XLs3lTIw6FFCVFQlRUAr0vtHKqp2kbQl9QaEJsY4AncDp9ajbzF1tJShZCSZi0fHagiubnep8eKUcjk3djMmWMoKKRqCa2Rhyd69RXROz/wCGmKxDCXgW2wsShKyoEg7KsDAPWqHJIVDs56G4tRTWGnapM6wDmGeUy6nStBgj5Ecwdwaf5FgRo7w3oJ5FCPIcrm+JpkXZguOJ1RB4V1nB5C22gBNoHCqr2YYC3dRMAVc327WUa8ueV5LciuMVFVES5tje4FlTNqoWfY5wnWs0T2px5L4aTJg8L0Bj8IpxBTJEDiIrcMFps6cm7SGHYNKHcRrVcJ+ddvwgSUiAK4T2BwrushCbA3NdZwmfoaTpcsRzo45YwytN6FuEpQTRt27y1SsK4Wh4wkkAcelcRy9ShJ0ajXb8R2qZII1DbjVKZw7XiWFoAJVaw36GtyZIOWgoY8lbRSsBi5XqVz2q/ZfnjCSnTdUXiqe3lJKlLKDBNoIMj0NeYnKli6AUA86Fyx3tjEp1VHQMH2mQtZQiyuRprhMSpJEixO9cxxLbgcbWiJA8V/Krfl2eOOJS0pImYmQfhvWSWNL9ZbCjGT7iWLN80RZJ5it8Y8O4kcqXf/G14uIWlABuTv6Jq0ZdlDTCAkqLihxVB+Gwo8OKeS5PS+xM8kYfr7EGW5apaRIKU8SbW6Vw/wDEhbX55aWtkWJHFW591q7123zksYZak2MEDzO1fO7GXa3CXDJJJJPMm9X44qAK8fLn/iiz/g1mvdYpxuYDrfxSfoTXQME6MRg8XhSASnXHkZI+NUPIctbadQtJuDHvtVp7JPacc8g7OD+4+ZoZSuVjsnhTwxqRxNSCCQdwY91eocI2NP8AtZlCmsW8gD9ZI9b/AL0mcwqhuKoUkyT8aXdEjWYOD9VEJzpwcaCRhVHZJr1WFUOFY0g1hnV0w7/XXefxrKB/LK5GsrOMQ/in9MK1Wr0UVn2FSziHWkGUoWoD0O1BpVSou1aLPHkqo3olGFWoShClRvAJqBAmrpkWKb7lIBAKbKBIF95/vS8+RwjaVmeRGE9WUN5JvO9QRTrP30LeWpEEWuOJAua17OsIW9CwDCSQDtII99pPpTfkqHJr0eNwufFDH8N8nbxePaZd9g6lKAMTpSTpnrFfThQ201ZISlCbADYJEAAeQrgGEy4urCsP4HG1BQcT4YI4SBerRmee4hSO7xb0ptKG0hM/9lDfytUr8uKVtFK8WTdWCds8gTjH1Yk2JhOkKCjAECY2NvjQOW9lndCkoWkRslRJPw2o7C5glKT3SCkCwHC/TmfOpj2g7lOlEBw+0oCQOgvepPnft6K/hj6BslwDuHPjIJJ2TJ/amONznQqNIUB7Qm5B49KQYzO1wSVkk8P3PSq44+omdvK1KUXLYz9YjnMsx0ulxCEtk7ERqE8jvzoY5upUysmf5pN6WhudzWJGhQUIPQ0xQidyfoOXmikjSFmBMQY+VSsZ24kAFWpJuEq8Q5XnalDw1EnmduPwo/A5Ypd1eEcJ4+lE4RrZym7Gq8ciw0RIB35ibb71kITClp6ib78x05VonKwVSCSriZ+VMcFkiXFadRMDiTHrepXxvRRdrYNgnVuOaG1FU8OCRz4BNWpvs2/E98QYt4gUnoUmaY5LliMMnw7qEngB+59TUeb9oEIQqCVrAO3szBPtEhMdQT84ph48Xtk0/Ia0hexkaPZcRJB8RRY+t4PpTvBZSluQjwpMXCTq8iTvVTyft6Xe9SAlKykluZInT4QdMEpJHCjn8fjEFPe4hkIWtCR3bRCtK0FQVK1KSPEkjjt6UyOCC7Almmy1d2URClg8TbbyBrFYpfAj1EfE1QO0GLzDDjWnEl1JUUhENXuQIgEcBwqfDdocQllL896AVBxkt6XE6SJgpMLIBmIFp5XYoUv1dC+bb2rHvarJl4tuAsIKbwdleo2rnB7OKBhYKTyIINdByvtfhnp0OJHC50meWkiPjTJwd+ru1eJIgzxgiLX4dKL5JQ09l3i+Woqq0c3ZyeI8RtTdSC3i23BtCT8b/A08zTJO48YlTfPiP+31oVaUutgj9Mimp2Xz4ZoproG7YZOFYjvIspINVx/KQT7Nq6C+6lbDSzyg/L9qXLcRyrXo3xp//NRa61/wrbWXIiNMVucnb5U8C0HhUTjaVVllXJfQo/0xvkKyjlraSYKwCOor2uO+SJyJ7cnnXgNTBlSlAAEkkAAbkmwAq7L/AAsxyGe+UhBhOooCpWBufDFzHAGnPR8RGUl0UXWqrjkuTtKaQsjUVCT58R6VVniBUuX5m62YaUQCZIsR53FBng5w/V0Nx5Kl++x92h7KKbT36QlDaoABN1KO4QniIueArTJcnA8RTJ4k7DzP7Vsp913+I8tSgkaUidv+KeXM0T+ZUoJT7KRsB8+pqKeWSjxsphjjy5UMH8YQkISYT0ET6VEy8I8V96GDUiPU16wypZCQIG3QdSak42U2MmEHRqO6vYHIbFXnQLiTdSrjgKsjiGvZBBhIEwQfeKreMVqMCwm029a1rZyBNJWY+n71uvAKT7STt6VInDji57gTRmDxhACFEFM7qBtwgUTv0YLUsC1pBmolIZ1QFLnymnONZbKAErSDNwJ+dL8IwEuA6RvA5TRRddmMNy/JClQMpImRzv57Vvm+ZBk6UwV8eQ/vQ2b5wsSlqADurj/aq4lClLGo7nemRjy2wboffn3VeAEyYmLb+XSK6H2Xy1TCAVe2b/2qodjcrLjhdULJiPr6Vf8ANMzRhme8cKhPgQEDUtSjslA4k78BxNDjgnL/AAFknUaK12yzBTrTiMM4QpCwlwASFyIUnVwAMzzpC1jXVIbQ4pWhtSkqKT7PgMKCk8Qq3GOR2qfsqNSnC22WkFShoWoqMCQdRMQqQeG9HZ4+pKSGUIOkXkwD0FrcTPTjVUU/YriqsE7OZeAVEuK1NrXCrCSqJgEbarjzonOszQpsNuYppKgtK0iUpCCglKgADMEFVuZmq7gsE6sEu6ULiB3ck8YUCbI9OW1NMPkqWklKEhJ0+IwCpW8kki9M4/ZsYWtIcBll8J04kKQCo2KVjxAHYQoReASRBit8HgkNrJWsE6oSJjkZve9hHCDSR/s8y4dUBClAalpBSrcKE6SOIEmmSspUmFhR9gJJtKlJEBJJMkkC0nhFY4p9BLG09kuYMJxCVh/DqbdTdC0aTCLxsbjjx36UF2YD4W6EvBPdBRJVsdNoAmakUq1jJSqeNxyM0kVnLbWMKggnvLqkqlJiFDe/A350qeOzGuB0zKc9CyG3QJNp4EwCRHrW+JyRKNS2/ZVcpHA9OlUntXh7j8lNyHAok3kePQSNhAkVYux2eOlKWcWlSFkQNWyh0OxoYScP5f8ATYZHF3D/AILmn1BK24lIMihdRpw9g1N4pSEglChI8j9kUrxTSkrKQkkCn02tHoQ8uKbXV7IaEzPMAy2pZ4Cw5nhRUahaaqGdYxpzEBp5xSGkTqKE6iVco+E1scbb2Z5HlqGNyT36KziHVLUVKMkmTXlWUvZSLd1ilddQE+k2rKs/0fOttu2zMsKWnW3tIPdrSuOekgx8K7Vj/wARMIjDF5JUpRTZvSQdUbEkRHWuJ4TEdxhy9AWoykBXCeIFLcvx6dUvFUFKo/lnhapIqS2mFOcHSoUYhwqWSeJPxp/kuVzc2tJND4bBJWULFibFJ4EcfKrRh0AJjhSPJzUuKKPHx8v3ZB3AJiLAWFMMNg53ECOX3NQIolWK2CR98689u+y1IxOEAJBP9+VeOmBAgDpxrzEqJNzUPeCJv0rLNI/zhSqR8fjUeMxGu5SkHpUC690wBTEgQfSZsLUwwajIuJ+U/vUVxcgnrRDDRJBAT0om2cGNZche1jaePp0ovFaUNwkXTaeR3J86kwo0CDAJ3j4UJiMcCYISQeh9D50XSB7YKrLUqbC1HQLHhxPKpsF2dSqLb8ePzo7M209zCbAQbVP2SfKlQBZN7/D41z1o1b2O8pwncpKRHD/HoBQeOx4fVpUkQ2TEj2Vc/MD503cdCWlOKOyZMWueHqbetVLL8UtLjiCI1nUoKSJBMQQreDTIw0DdyC1OBCSYhSyVEgWlRlVqXwpy+41RpH05eVE5orpG55QPrahWsTfwzeBueJ6cbH7FVpDscL2FlfdaEmZIPCdoB3PXai21QQrwm1wB8Z5/flGy6SkhWxMiwm1xfh6da8Zdj3natHUHBlJNxM/YmL8K0daKOCVJ4oN7AgzJO4N6h/MQdJUbzYXgetEIfCvDzJPT41oLTIcYy2QFBISSNk+XltEVVcFk+rFSsgb6SRqGrhIm9XNxuBAAjntfhSXMGZ8R1dN7cvQdKxinFM2OYrdxLbK3BKJ8WgBUmRpMyNJ3tvXqlqKlJCilbbiQgEJATAAMauCuXlS7My2tkPu+FbfgkWJ1EBNxFhJPnROCyZYbJSs96Gw5JvKVfpKTxqVqhDVOi84XFFbCFqsseFXOePypc+2SSQuJ5ivWX1fl0le5g8B/il+MzFCASpQ6Dield89KjYwp2Lc9JYaU5qBiw4STYVy3EtkqJ3J386uPaPtGguteAONo8SkKJAKiLAxyB+NO+ysZo8GlMstYZsd4tKEAFWkgJRq4Ak3iLAir8F8bfsm8rM5um+ioZb2Ax77SXmmZQsSklSUyJImDeDFuYrK7u/nzLaijUkabQOFrCspvJEvCR824ha2XVNOXUhWkgGRPSilMh9YHcuQIhKdv70Jl+FbfUVFelSbmNyfLjVkw7/eokLKVsiSU2JTz86myScWqX+Ra2B5SCVLKklMKgJO4086bhzYeXvpXk6TC5KjKiQVbkHiZp3k4EqdIkCQmededn3kZ6uD+mqN8W3oCUnf2leew91ALfMwLUZjFlQk7k0Mw2DcxCQaVGmPCWyDEnhFTKZBHwFLsJvqJmjWsSNMnjWSjRqNe53taa0U3J2rZWKBECvFrIpl2kjgh4pG9ahehIIiTtO4HICgMQ9InesSFFGqLDb61t2Cw13GFQgT9niOVTtYlaogAQdzx9IpNh3wRB4e+mCFERA8IjmCaJqkYhliGATeACPvjTjs1hCjWYgG3zpDh0+ICDH31q5ZY0dA5E24/tQLbCeoiLt9mC2WmkoTOp1JUSCR4ZWEn1A91RZce9cUtxR8UAEcE6RA6RNa9on2l4haHdWpsykAkAhSRwBvAMe+icJhglAIIBCT4Y34z8I91VR3SFwXbAMPMwogkAFQED0HuohzSkEokAxfc7zt5javSiFiw2n33AmpXMqUoBSVIBB8STIJnjO1UlUWktmjB3EW677cbViEgQCYNzO5Mkc/OtU4daFHUnQeIEE7kXjy61K42Y1JSpUW8ptJjhw9a4O/Z4E6CDoKpMFRQTv1iB8qI0jVedQkRtYxfqa0C1aYMkVsGSdiARseHl7prgWFIcmJ8q0xELNxNq0KtPtTvv1PHlBqZ1Y4AR0gE9TzPnWCWIsawjunUrIAMGYsCDIsOk1BlHaBSXsO04AP4ftTJUFbBXLY++isY8kagnVNgJFrqAlRjb60n7Qvd8UuQ2FoIQCCdaYX7J6X360qavRPldSsuGPzJBStN5SbDcchIqsYjHpWQktpKjYG/vqP84BrM3mCfIR+1K2HoJXvw6dakhgcsls15ajRrjMtbKwTKibmTG+1hVu7MZg1hStsJKe9bCQtBuFAkjfhc1V1ZmrhNajErPOvVVkTob4/OMQ24pAZUAkx4hfqTI4m89ayupdksxcVhGS7pUvSQSqJICiEzz8IF+NZW8F9mfI/o+XcIwgLutSQOI3FN1YvuUFYWlUiwMa42k9KTv4Me1rBvBFb49oFKYHiAopJSasmLLkmJK2S4q5JIFOdZCUiYsBHzpPk6e7w6WyPFOojl50e0TNeRmS5OurPXwKooapalFvSl77RSkDaZn78q3zLEFOlIN4E/Sl2KxijCaCEHehzkgpudNucV68RYXM/e1BofMAfvRLV1E9Kbxp7BuydpuDUi71qlYAtc7VuET0rqs0HxjdgRtt9a3dcUGUpBtx91Mvy+pASR1oV9gzCYvwoY1dM5ihtCgZi338aa4bETuDI+5NRtgpJChFMNAgRFNmqYMSdlEwauuUoKUpT98/maqODTcCrJi1qTdJNkge/jFJT/AGsOf8aKPj1rbxj7qgUhTiomZgKKEQY2MWFWTMHwEpuAVAgW3OlRj4GgmFoe0JMlZ1oBkRB3JSbH0jei8YAGmwuJB47yAfd/mqYO3YuKpUCM4gEmeoEfGp0KICk6r2IPO9jaR6UFhQkJCiIUbGB6jyt77zRYTYEHhb13HwmnlaJw5Kjqkne8j0kc+d6m/MkJIAgGyhIII3taSNjtUFyOt4mtU3sqYO46iLeW01p2jAm5g2vANx0gm4HnNeMFX6hFvsjh/ipSqVD3x9+taOgi4sNx5/4msMbCkrte9oPl6UKVgJJhRFwbngY2m+0VovMECyoSetvcePlSjMc13SmDPK9YJZtmOJ/gLR3llDxI3KSLQriD0pStppSi63Yi/dJCjOkGVC55SeFS/mk+ElIUSr2SJTt13iBSnFLQVkNpKQdiFKsP5eZEVj7JMjtnicSSjYgkkn1puvBd2hKDuBKv+xufdt6VJ2aysKX3irpb8Uf8v0D339KOxDRUok0UFsTJ6EyWhTvJsuCyOA4noLk+6o2cHerZkeAhsqj2rDySbn1V/wCtNYCA3WioztsAOQAhI9AAPSsp7+TrKVwHcz5rd0yQQZN7U6yfK9ULUTaIHymo8owXeSdIiw2verI1hUtiSok8Bw8zXZ8zS4oVhxW7YEDoifakhXXlTDAEKcA4i5+dBYq4J4yKIUdInYlMfGoXTLo6JsW4Corke0aUYtzxUXjm40hMyRsaW4hhxN1Cn4VbtsHJILaWVGfdTbDscz6Uryzr6UeX+V6KUG2zYvQepsRE7VJ3cAE1DhkqNzytTAG1JbrQxbJ2k2oZ1sEGdp9fSow6TN4AqMvCI1XNqn9hAmLbUFCFSOtHJbNpNQBsLAncWPCi0zYAJ99NclxRiWxllzZKwB0p+8jSlxROyFGOfhn4UBljRQnWobAnpJsKa4vDJUy7qi7SkzOwKIJk+lBDbszLLVFPdwOtKFJRCmLG5QSkyBaYJsL7xTVzDBTISSTEQTM76SFcZ8QB85pG4rWHlNOEAWlSk+JAEEQTvMxtOqmGQv8AfMJJ1CDBJN4Nt+e1UxtNMXF9gTDGlxTWqL+Gbm+089vvajGSQIISVje5tvseI8xUGNbJUpywWklO8yAYmD6j31Ay9JIMCLyRv69LVRdlcJWg9C/FAJrZTtwDAMCZ93xqFl1JEGLGOY578amdcUBOiU6kp1AyZJA076uI259a46UjdbcxAUZMDmTyFt6Gdx4BKRK1ixgiP6gSkxxjbahkvLVrSlLgUZRpvCQN0qHtKix0yIMzYVo9mTeDToX3TjihOkhKuAPiITaTYDYRXUKlOuw3AYNpzUHEofWBKRMNp9omVRMf0zzpUX2UlQXpecTBS21ZA1DaAZURxJJrxrU+ogpQiIhDYHdc76TB6gGm+XZIBLgCUwPG6qEoHl9NzWOXpE85exE82uUrWCFR4QT7IPHlx4c6KfwbLBBfILio0NouszZJj9CTzVc8BR2OzRppC04c+OdJcI8Zn2u7SfYF4nelvZPLtTneKBhBsTuVHj1gX8yK5C2vbLXhMLoZiACbmOZ4Tx5T0oFbV/v7/wA08xiIbHxpehFMiIkyPC4QqISLFRieXEnyABPpV0ZShICUkQAAPIVT8Y93SJ/UuQOiR7Z9TCR5LpajOynjSsmdQlQ/H47nG7OjwKyqAntMrnWVn5S+gvxX9nPcHju7AAE6RbkP70NiMzUrc0oS6STepi5HCmfArtiPl1oaN44EQaORiUrso7i3Sq0F+lTocIgm4oJeOvQccxZNSSoXFhzol5I0yogDzF/L41WmnoNiRUuIxM+0TekvC7Q35UeqUEr8KgoTtwjlTttxJ2438qR4NpPSaNjwxqN+lh5/Gjm90dEdJeiti/VfGGPAzU7SFcD8TSnSGJsYkkjeIrzu08zPKgwyvh85rdmZAPrO1KlXoJNmPuRxME2/xRWGQokSbb0zw2TtvEalaQBED2j9mmCOyv8AE/hLhAFpuTAEzteZoLi40Ek0yyZNgi9hlIHtQI87Ee+I9anxeH1YZ5BAMtqBB/61mR4ZxkGFJIUBIUNon60YhQTIUpMHwgjbYcPX4UWJaT9i8nZzFrLtPtJUCCY7wFMDcRPMcfI1pk+YaHVNnwhfsj761Zc2fUpxAU2QpMpUo2trSN4Miyj/AH3W4xppThae7tC1DWh1KbASdOm8pmIPmao5L2BG4u0NlulfAA8ePSQBz6cqRv4RRVDYkEwfEkXNog+176JViAhwNTKoSQrmCOfPcUacyCQZuU7plY6GYPkbcqZGY66/iLDgXERqUlOqSL7RaZRIUbERI9KIbZdWO8cUEogI1FCSoEAKGlCYKQf+IMgmSTQr3aRtC5KSFCDpEjqIMWERxrAVvpLiH1NkmyPasZnxbgAcPjRcl7Mu32bZhnCUpUjDkodkeJN1KBMEAmNJO5I2g8anwXZxtPtoK1Kv4vEoki6tRE6bkb8D1NS5ZkyENKegJbHtuEp1ROyUzbew61C9iXCpTbBU23qtiFApcUiIUkA+wCTynatsykw9bTOFhtyC5+lgKAN9i4rZA6XJ4Ckef493vEqWtJKIhgJIbRI4DiepvQ4GgFHhX4gSs7nbib1G6yVSsjj/AIuaU5rqJyhWyABx5epKYJUI8ybEk9avGUYQNpSgXA48zupXqZNK8oy+D3h4DSkcB/Moc+U+dP8ABgSKbFE+RhuYt+AUuwzMm5gbk8gLk+gptmPsiq32kxndoDSfaXCl9E/pT/5G/kBzo5S4xsVCLnKhRnOLLjpJ8KbBA5JFkj9z1Jpe6yCCQoCL1vmB9mf5fnQSk15/K9s9RKlSNQ5WVv8Al/OsrDjnTtjNFMrBv7/rUeKggUTluBCxMkG+3TevYlJKNs8THb0SpRU7TfSd+laPYBbfUH7uK9axfvj31iaktBtNdhDbZgbSSedordpnYnzrRh8lEAffEUUFkiw23E7UqWh0VZsMN/KAT1qRtChukRzJrRh++0Ej0j61M85aQJtsKVLbGqglkA8QB7vfXrJO4AImPfQ+GgX4HcdevrRjSoHhpDg29jUzXEvlMcxy+XKoA+pRnYcgPia9xGKvuAD93rZlepQF95tXfElG2apW6LL2YweqXVA6UyYvJI263irNlLalKKztNo4crUTkWE8EJiUoAESZtMnrJolTS2kKIClrIhPS1iZ4CouHJ8vQ2c6VBZzFBHdhYJBg2nzAgUFi0pKggAWOqPOPpSheGWhshIJcVYx+kHcyP1UVhw6IW7wTAMcBzjc0TzSemhCikVjOHnQ+4hwyELVoCUm6VJKkE3uqCAeoNbYTGMPp06ElSkw2ohOrmJP6YUOfGmeNwqHVqt4oEpMxebH0oXEZewpJDeGCSmQG9akJPU39YEbVTHjLZjtC7OMPrQ2AtAdSDYec3UbEe17jSvBYLEES0QrWIVeDc+IE8LfCYq15bhBoT3wA02CQrhyJ5GxjpRXhQkhoJSnido2Hziti9UdxtiXFZEkhWsBThIJCRtpEC+4F+Bg2natWMMlhXdpSl12PYCpSm/8A+iuJH8gPKTwo0MuvakNyhCrFwyFqBiR5W26mtm8rS14RwonLih0MaXYnw+WEKKnyVT+keEbzGkcKKecWU6CbffHjR62pm8dajU3sAJPT5TwpTcpDdC9GEtNt/s1MjBa1JTsgSTzMc6mQAmSq/SjMInwybT8uFOxxEZZUiYEeQG1b4R3x0O4q1S5QyVOeVyapSIZMdZg+lCda/ZSNuZ/Sn1NUZ9RUtTjhuoyZ+A6Cp+0mcl5zQ2qGkEgEbqPFXlwFKUtjjfzvScseb70U4f0XWyR1YWqRfyE/HavEs84HxP0r3VXhXQqEV0h37PtkgQnr/Uf2ryou8rKO2d8cTnmKINo/xWZXju7UARImRzpo92PxgMltR9FfukUvd7PYlJktEeZT+5q2k1TPIjcXYyOLK5gczxtWjLhMkgDjIG/2aiwmHdQq7avdPyohCFgwUKsTcpOx4bVM4taRUpWQBQAvb9970QnEgJi994rUtxKSCAbgwa2xOFJSFBNiLm9iIt9863l9nG7WJTympfzoNr1Lk7IOrwAhKSSflXmMcSQNKI4GBS+e6oYurPEvg9ZoxD9qC/LBQmCLWtWgZUkTBI42NbyTXRqtMYKSJmJphlLMqAHHkPebUvaMlNjccjVl7PKCDPhsoRJA+fCkZJtRpIfCrs6D2faBSSCOIA6AWn741LmJaRLjpACQBJn3AcyaEyPHtto8TiJnaQN+k0p7YkPFsNrCkgqUoDaeEn3260laxdbAn/UDmc+LitLLfh4KVv5x/einlEgBSrnhtPkKU5XiWmUwZJ6JUfjFeO5w2VlcOHgkBH1PnQ445Wrl79AvinoLcZgyLVqpAAhIJPOxudztQD2eEmzS/UpH1oU5q5wShPPxKJp0cLO5IbYfLVrMJGoj3DzJ405a7KtlQW54iNh+keVVj/5M+BCVNoH/ABR+5JoN/PHle084fI6f/UCqowhEW5ZP7dHQ3MAhIuQkegqr5m2ykn+O2Ty1SfcKqj2I1e1Kv+xKvnURejaB5V01GXo6HOO7GT+NRsApXkIHxoNeMVwSB5n9hQqn6gcfpaxxQ5zk/Ybh21uLCSvc30jhxuasKxw4C1Kezid1njYfvTeJNqco0tCJytkHdyYAkk0J2gzMNIOHbPjV/wDYocB/KK3zvPE4ZJQiC8Rv/KOfnVHVipJJMk3JNc/pHQju2MEKivS7Sd7M0p3UBS3E9oB+kE/ChWNsa8iRZV4kCgMXm6Ebn61VMRmji+MDp9aEuaasP2A8z9FgX2jvZJ99ZSHRWUfxxO5TPohpZ5miUmsrKBCDxTYO4B8xXn+nMndps+aE/SvayuOIn8sZg/wW/wChP0rRGWs/7Tf9CfpXtZXHEgyxn/Zb/oT9K1/09r/ab/oT9KysrjjZvBN/7aP6U/Sp04Fv/bR/Sn6V5WVxpt+VQNkJH/iKjcQBsBWVlccgV1R50I64eZ99ZWULDQK4o8zQrijzNZWULDQOo1ETWVlYEaGtCaysrDjQmo1GsrK44hWaGdNZWVqOLbkP/wBSfKnDHsqPGDXlZTBEuzk2MWStRJJOo7+dJ8zcIFiffWVlbDsKQpJrysrKoFM2FSIrKysYyBJWVlZQl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69646" name="Picture 14" descr="http://www.howdoyousaythatword.com/wp-content/uploads/2012/01/beefencroute.jpg"/>
          <p:cNvPicPr>
            <a:picLocks noChangeAspect="1" noChangeArrowheads="1"/>
          </p:cNvPicPr>
          <p:nvPr/>
        </p:nvPicPr>
        <p:blipFill>
          <a:blip r:embed="rId3"/>
          <a:srcRect/>
          <a:stretch>
            <a:fillRect/>
          </a:stretch>
        </p:blipFill>
        <p:spPr bwMode="auto">
          <a:xfrm>
            <a:off x="4429125" y="3643314"/>
            <a:ext cx="2928958" cy="2081101"/>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Emulsión:</a:t>
            </a:r>
            <a:endParaRPr lang="es-ES" dirty="0"/>
          </a:p>
        </p:txBody>
      </p:sp>
      <p:sp>
        <p:nvSpPr>
          <p:cNvPr id="3" name="2 Marcador de contenido"/>
          <p:cNvSpPr>
            <a:spLocks noGrp="1"/>
          </p:cNvSpPr>
          <p:nvPr>
            <p:ph sz="half" idx="1"/>
          </p:nvPr>
        </p:nvSpPr>
        <p:spPr/>
        <p:txBody>
          <a:bodyPr>
            <a:normAutofit/>
          </a:bodyPr>
          <a:lstStyle/>
          <a:p>
            <a:pPr lvl="0" algn="ctr"/>
            <a:r>
              <a:rPr lang="es-CO" sz="2000" dirty="0" smtClean="0"/>
              <a:t>es mezclar dos líquidos que no sean miscibles entre si y mantenerlos juntos por una tiempo determinado con ayuda de la fuerza </a:t>
            </a:r>
            <a:r>
              <a:rPr lang="es-CO" sz="2000" dirty="0" err="1" smtClean="0"/>
              <a:t>mecanica</a:t>
            </a:r>
            <a:r>
              <a:rPr lang="es-CO" sz="2000" dirty="0" smtClean="0"/>
              <a:t> (vinagretas).</a:t>
            </a:r>
          </a:p>
          <a:p>
            <a:endParaRPr lang="es-CO" dirty="0"/>
          </a:p>
        </p:txBody>
      </p:sp>
      <p:pic>
        <p:nvPicPr>
          <p:cNvPr id="68610" name="Picture 2" descr="http://4.bp.blogspot.com/_SpCPSckUCw4/TVHic03ADqI/AAAAAAAAAA0/ikqT3yyinE4/s1600/mayonesa_casera.jpg"/>
          <p:cNvPicPr>
            <a:picLocks noChangeAspect="1" noChangeArrowheads="1"/>
          </p:cNvPicPr>
          <p:nvPr/>
        </p:nvPicPr>
        <p:blipFill>
          <a:blip r:embed="rId2"/>
          <a:srcRect/>
          <a:stretch>
            <a:fillRect/>
          </a:stretch>
        </p:blipFill>
        <p:spPr bwMode="auto">
          <a:xfrm>
            <a:off x="4214810" y="2071678"/>
            <a:ext cx="3357586" cy="2988966"/>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Empanizar:</a:t>
            </a:r>
            <a:endParaRPr lang="es-ES" dirty="0"/>
          </a:p>
        </p:txBody>
      </p:sp>
      <p:sp>
        <p:nvSpPr>
          <p:cNvPr id="3" name="2 Marcador de contenido"/>
          <p:cNvSpPr>
            <a:spLocks noGrp="1"/>
          </p:cNvSpPr>
          <p:nvPr>
            <p:ph sz="half" idx="1"/>
          </p:nvPr>
        </p:nvSpPr>
        <p:spPr/>
        <p:txBody>
          <a:bodyPr/>
          <a:lstStyle/>
          <a:p>
            <a:pPr lvl="0" algn="ctr"/>
            <a:r>
              <a:rPr lang="es-CO" dirty="0" smtClean="0"/>
              <a:t>Sinónimo de </a:t>
            </a:r>
            <a:r>
              <a:rPr lang="es-CO" dirty="0" err="1" smtClean="0"/>
              <a:t>apanar</a:t>
            </a:r>
            <a:r>
              <a:rPr lang="es-CO" dirty="0" smtClean="0"/>
              <a:t> y es pasar por huevo y miga de pan los productos que se van a freír.</a:t>
            </a:r>
          </a:p>
          <a:p>
            <a:pPr algn="ctr"/>
            <a:endParaRPr lang="es-CO" dirty="0"/>
          </a:p>
        </p:txBody>
      </p:sp>
      <p:pic>
        <p:nvPicPr>
          <p:cNvPr id="67588" name="Picture 4" descr="http://pad1.whstatic.com/images/thumb/b/bb/Bread-Meat-Step-5.jpg/670px-Bread-Meat-Step-5.jpg"/>
          <p:cNvPicPr>
            <a:picLocks noChangeAspect="1" noChangeArrowheads="1"/>
          </p:cNvPicPr>
          <p:nvPr/>
        </p:nvPicPr>
        <p:blipFill>
          <a:blip r:embed="rId2"/>
          <a:srcRect/>
          <a:stretch>
            <a:fillRect/>
          </a:stretch>
        </p:blipFill>
        <p:spPr bwMode="auto">
          <a:xfrm>
            <a:off x="4286248" y="2214554"/>
            <a:ext cx="3357586" cy="2240061"/>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Espumar: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Retirar las impurezas de un caldo que quedan de se generan por la ebullición,  utilizando la espumadera .</a:t>
            </a:r>
          </a:p>
          <a:p>
            <a:pPr algn="ctr"/>
            <a:endParaRPr lang="es-CO" sz="2500" dirty="0"/>
          </a:p>
        </p:txBody>
      </p:sp>
      <p:pic>
        <p:nvPicPr>
          <p:cNvPr id="66562" name="Picture 2" descr="http://2.bp.blogspot.com/_fP6-KiHpASM/TM2pPjScyQI/AAAAAAAAEf4/kUb-ZCcq5oA/s400/Malcocinao+espumar+10.jpg"/>
          <p:cNvPicPr>
            <a:picLocks noChangeAspect="1" noChangeArrowheads="1"/>
          </p:cNvPicPr>
          <p:nvPr/>
        </p:nvPicPr>
        <p:blipFill>
          <a:blip r:embed="rId2"/>
          <a:srcRect/>
          <a:stretch>
            <a:fillRect/>
          </a:stretch>
        </p:blipFill>
        <p:spPr bwMode="auto">
          <a:xfrm>
            <a:off x="4286248" y="2000240"/>
            <a:ext cx="3429023" cy="2571767"/>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Escalfar:</a:t>
            </a:r>
            <a:endParaRPr lang="es-ES" dirty="0"/>
          </a:p>
        </p:txBody>
      </p:sp>
      <p:sp>
        <p:nvSpPr>
          <p:cNvPr id="3" name="2 Marcador de contenido"/>
          <p:cNvSpPr>
            <a:spLocks noGrp="1"/>
          </p:cNvSpPr>
          <p:nvPr>
            <p:ph sz="half" idx="1"/>
          </p:nvPr>
        </p:nvSpPr>
        <p:spPr/>
        <p:txBody>
          <a:bodyPr>
            <a:normAutofit/>
          </a:bodyPr>
          <a:lstStyle/>
          <a:p>
            <a:pPr lvl="0" algn="ctr"/>
            <a:r>
              <a:rPr lang="es-CO" sz="2400" dirty="0" smtClean="0"/>
              <a:t>cocer una alimento a una temperatura cercana a la ebullición pero sin llegar a ella.</a:t>
            </a:r>
          </a:p>
          <a:p>
            <a:endParaRPr lang="es-CO" dirty="0"/>
          </a:p>
        </p:txBody>
      </p:sp>
      <p:pic>
        <p:nvPicPr>
          <p:cNvPr id="56322" name="Picture 2" descr="http://agendatlaxcala.com/archivos/image/sabores/tips%20de%20cocina/0515caldo-escalfar.jpg"/>
          <p:cNvPicPr>
            <a:picLocks noChangeAspect="1" noChangeArrowheads="1"/>
          </p:cNvPicPr>
          <p:nvPr/>
        </p:nvPicPr>
        <p:blipFill>
          <a:blip r:embed="rId2"/>
          <a:srcRect/>
          <a:stretch>
            <a:fillRect/>
          </a:stretch>
        </p:blipFill>
        <p:spPr bwMode="auto">
          <a:xfrm>
            <a:off x="4214810" y="2071678"/>
            <a:ext cx="3905276" cy="2928958"/>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t>Pochar:</a:t>
            </a:r>
            <a:endParaRPr lang="es-ES" b="1" dirty="0"/>
          </a:p>
        </p:txBody>
      </p:sp>
      <p:sp>
        <p:nvSpPr>
          <p:cNvPr id="3" name="2 Marcador de contenido"/>
          <p:cNvSpPr>
            <a:spLocks noGrp="1"/>
          </p:cNvSpPr>
          <p:nvPr>
            <p:ph sz="half" idx="1"/>
          </p:nvPr>
        </p:nvSpPr>
        <p:spPr/>
        <p:txBody>
          <a:bodyPr/>
          <a:lstStyle/>
          <a:p>
            <a:pPr algn="ctr"/>
            <a:r>
              <a:rPr lang="es-ES" dirty="0" smtClean="0"/>
              <a:t>es una técnica de cocina mediante la cual los alimentos se calientan en un líquido mientras se agita lentamente, no alcanzando nunca durante el proceso el punto de ebullición, la gran diferencia que lleva a escalfar es que pochar posee un medio acido que acelerara la cocción de la albumina </a:t>
            </a:r>
            <a:endParaRPr lang="es-ES" dirty="0"/>
          </a:p>
        </p:txBody>
      </p:sp>
      <p:pic>
        <p:nvPicPr>
          <p:cNvPr id="5" name="Picture 2" descr="http://static.hogarutil.com/archivos/201304/535-paso3-640x560x80.jpg?1"/>
          <p:cNvPicPr>
            <a:picLocks noChangeAspect="1" noChangeArrowheads="1"/>
          </p:cNvPicPr>
          <p:nvPr/>
        </p:nvPicPr>
        <p:blipFill>
          <a:blip r:embed="rId2"/>
          <a:srcRect/>
          <a:stretch>
            <a:fillRect/>
          </a:stretch>
        </p:blipFill>
        <p:spPr bwMode="auto">
          <a:xfrm>
            <a:off x="4214810" y="2071678"/>
            <a:ext cx="3426178" cy="242889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Escalibar: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consiste en quemar la piel de algún productos para retirar su piel, el mas famoso es con el pimento y berenjenas.</a:t>
            </a:r>
          </a:p>
          <a:p>
            <a:pPr algn="ctr"/>
            <a:endParaRPr lang="es-CO" sz="2500" dirty="0"/>
          </a:p>
        </p:txBody>
      </p:sp>
      <p:pic>
        <p:nvPicPr>
          <p:cNvPr id="64514" name="Picture 2" descr="http://cocinandosinlibro.files.wordpress.com/2012/04/img_1135.jpg"/>
          <p:cNvPicPr>
            <a:picLocks noChangeAspect="1" noChangeArrowheads="1"/>
          </p:cNvPicPr>
          <p:nvPr/>
        </p:nvPicPr>
        <p:blipFill>
          <a:blip r:embed="rId2" cstate="print"/>
          <a:srcRect/>
          <a:stretch>
            <a:fillRect/>
          </a:stretch>
        </p:blipFill>
        <p:spPr bwMode="auto">
          <a:xfrm>
            <a:off x="4286248" y="2214554"/>
            <a:ext cx="3421545" cy="2357454"/>
          </a:xfrm>
          <a:prstGeom prst="rect">
            <a:avLst/>
          </a:prstGeom>
          <a:ln/>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Escaldar</a:t>
            </a:r>
            <a:r>
              <a:rPr lang="es-CO" dirty="0" smtClean="0"/>
              <a:t>:</a:t>
            </a:r>
            <a:endParaRPr lang="es-ES" dirty="0"/>
          </a:p>
        </p:txBody>
      </p:sp>
      <p:sp>
        <p:nvSpPr>
          <p:cNvPr id="3" name="2 Marcador de contenido"/>
          <p:cNvSpPr>
            <a:spLocks noGrp="1"/>
          </p:cNvSpPr>
          <p:nvPr>
            <p:ph sz="half" idx="1"/>
          </p:nvPr>
        </p:nvSpPr>
        <p:spPr/>
        <p:txBody>
          <a:bodyPr/>
          <a:lstStyle/>
          <a:p>
            <a:pPr lvl="0" algn="ctr"/>
            <a:r>
              <a:rPr lang="es-CO" dirty="0" smtClean="0"/>
              <a:t>sumergir unos instantes en agua hirviendo para reblandecer , generar una </a:t>
            </a:r>
            <a:r>
              <a:rPr lang="es-CO" dirty="0" err="1" smtClean="0"/>
              <a:t>precoccion</a:t>
            </a:r>
            <a:r>
              <a:rPr lang="es-CO" dirty="0" smtClean="0"/>
              <a:t>  o retirar la piel del alimento.</a:t>
            </a:r>
          </a:p>
          <a:p>
            <a:pPr algn="ctr"/>
            <a:endParaRPr lang="es-CO" dirty="0"/>
          </a:p>
        </p:txBody>
      </p:sp>
      <p:pic>
        <p:nvPicPr>
          <p:cNvPr id="63490" name="Picture 2" descr="http://cocina.parcero.com/wp-content/uploads/2009/03/p1010077.jpg"/>
          <p:cNvPicPr>
            <a:picLocks noChangeAspect="1" noChangeArrowheads="1"/>
          </p:cNvPicPr>
          <p:nvPr/>
        </p:nvPicPr>
        <p:blipFill>
          <a:blip r:embed="rId2"/>
          <a:srcRect/>
          <a:stretch>
            <a:fillRect/>
          </a:stretch>
        </p:blipFill>
        <p:spPr bwMode="auto">
          <a:xfrm>
            <a:off x="4214810" y="2071679"/>
            <a:ext cx="3524275" cy="264320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Escabeche:</a:t>
            </a:r>
            <a:endParaRPr lang="es-ES" dirty="0"/>
          </a:p>
        </p:txBody>
      </p:sp>
      <p:sp>
        <p:nvSpPr>
          <p:cNvPr id="3" name="2 Marcador de contenido"/>
          <p:cNvSpPr>
            <a:spLocks noGrp="1"/>
          </p:cNvSpPr>
          <p:nvPr>
            <p:ph sz="half" idx="1"/>
          </p:nvPr>
        </p:nvSpPr>
        <p:spPr/>
        <p:txBody>
          <a:bodyPr>
            <a:normAutofit fontScale="92500" lnSpcReduction="10000"/>
          </a:bodyPr>
          <a:lstStyle/>
          <a:p>
            <a:pPr lvl="0" algn="ctr"/>
            <a:r>
              <a:rPr lang="es-CO" sz="2500" dirty="0" smtClean="0"/>
              <a:t>Plato frío o método de conservación de los alimentos, preparado con pescados o carnes previamente cocidas y vegetales y luego marinados en aceite, vinagre y otros condimentos y especias</a:t>
            </a:r>
          </a:p>
          <a:p>
            <a:pPr algn="ctr"/>
            <a:endParaRPr lang="es-CO" sz="2500" dirty="0"/>
          </a:p>
        </p:txBody>
      </p:sp>
      <p:pic>
        <p:nvPicPr>
          <p:cNvPr id="62466" name="Picture 2" descr="http://cuadernoderecetas.com.ar/public/images/hongos-en-escabeches.jpg"/>
          <p:cNvPicPr>
            <a:picLocks noChangeAspect="1" noChangeArrowheads="1"/>
          </p:cNvPicPr>
          <p:nvPr/>
        </p:nvPicPr>
        <p:blipFill>
          <a:blip r:embed="rId2"/>
          <a:srcRect/>
          <a:stretch>
            <a:fillRect/>
          </a:stretch>
        </p:blipFill>
        <p:spPr bwMode="auto">
          <a:xfrm>
            <a:off x="4286249" y="1928802"/>
            <a:ext cx="3857652" cy="285752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ES" sz="4400" b="1" dirty="0" smtClean="0"/>
              <a:t>Economato:</a:t>
            </a:r>
            <a:endParaRPr lang="es-ES" dirty="0"/>
          </a:p>
        </p:txBody>
      </p:sp>
      <p:sp>
        <p:nvSpPr>
          <p:cNvPr id="3" name="2 Marcador de contenido"/>
          <p:cNvSpPr>
            <a:spLocks noGrp="1"/>
          </p:cNvSpPr>
          <p:nvPr>
            <p:ph sz="half" idx="1"/>
          </p:nvPr>
        </p:nvSpPr>
        <p:spPr/>
        <p:txBody>
          <a:bodyPr>
            <a:normAutofit/>
          </a:bodyPr>
          <a:lstStyle/>
          <a:p>
            <a:pPr algn="ctr"/>
            <a:r>
              <a:rPr lang="es-ES" sz="2500" dirty="0" smtClean="0"/>
              <a:t>Almacén de las cocinas o establecimientos gastronómicos donde se almacenan los insumos y demás.</a:t>
            </a:r>
            <a:endParaRPr lang="es-ES" sz="2500" b="1" dirty="0" smtClean="0"/>
          </a:p>
          <a:p>
            <a:pPr algn="ctr"/>
            <a:endParaRPr lang="es-CO" sz="2500" dirty="0"/>
          </a:p>
        </p:txBody>
      </p:sp>
      <p:pic>
        <p:nvPicPr>
          <p:cNvPr id="7170" name="Picture 2" descr="http://3.bp.blogspot.com/-D9CQ2Y1GeUk/T4rNeYD-PMI/AAAAAAAAAOg/j0npT1Ypceo/s1600/frente+de+estanter%C3%ADas+sin+cerramiento.jpg"/>
          <p:cNvPicPr>
            <a:picLocks noChangeAspect="1" noChangeArrowheads="1"/>
          </p:cNvPicPr>
          <p:nvPr/>
        </p:nvPicPr>
        <p:blipFill>
          <a:blip r:embed="rId2"/>
          <a:srcRect/>
          <a:stretch>
            <a:fillRect/>
          </a:stretch>
        </p:blipFill>
        <p:spPr bwMode="auto">
          <a:xfrm>
            <a:off x="4429124" y="2071678"/>
            <a:ext cx="3643338" cy="285815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pPr algn="ctr"/>
            <a:r>
              <a:rPr lang="es-CO" sz="4400" b="1" dirty="0" smtClean="0"/>
              <a:t>Acentuar: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Realzar el sabor de una preparación añadiéndole condimentos aromáticos, jugos concentrados, </a:t>
            </a:r>
            <a:r>
              <a:rPr lang="es-CO" sz="2500" dirty="0" err="1" smtClean="0"/>
              <a:t>etc</a:t>
            </a:r>
            <a:r>
              <a:rPr lang="es-CO" sz="2500" dirty="0" smtClean="0"/>
              <a:t>…</a:t>
            </a:r>
          </a:p>
          <a:p>
            <a:pPr algn="ctr"/>
            <a:endParaRPr lang="es-CO" sz="2500" dirty="0"/>
          </a:p>
        </p:txBody>
      </p:sp>
      <p:sp>
        <p:nvSpPr>
          <p:cNvPr id="103426" name="AutoShape 2" descr="data:image/jpeg;base64,/9j/4AAQSkZJRgABAQAAAQABAAD/2wCEAAkGBxQTEhQUEhQVFBQVFBQXFRUUFBQVFBQUFBQWFhQUFRYYHCggGBolHRQUITEhJSkrLi4uFx8zODMsNygtLisBCgoKDg0OGhAQGiwlHyQsLCwsLCwsLCwsLCwsLCwsLCwsLCwsLCwsLCwsLCwsLCwsLCwsLCwsLCwsLCwsLCwsLP/AABEIALYBFAMBIgACEQEDEQH/xAAbAAABBQEBAAAAAAAAAAAAAAAEAAECAwUGB//EAD4QAAIBAgQEAwUHAgUDBQAAAAECAAMRBBIhMQVBUWETInEGMoGRoRRCUrHB0fAH4RUjM2JygpLxU2NzosL/xAAZAQADAQEBAAAAAAAAAAAAAAAAAQIDBAX/xAAlEQACAgMAAgMAAQUAAAAAAAAAAQIRAxIhMVEEE0FxIjJhgaH/2gAMAwEAAhEDEQA/APF0WORJII5WSMrjrHKxoAOZWwlsi0AKpOlVKm6mxEiZZTwrtspPwgM7D2b9r3UhH17z0Lh/F1cA3nmPBPZupozD4Tr8PQyC058nxk+xOnHna5I7ihiwecOSpOHoYgrztNnBcS6/OcalTpnRyXhnRrLLQKhXDbQhGm6ZLGqKG0IBE5/i3stRq6qMjdR+om8NTLVpi4vE4WJ0/J5pjPZ6pSJ8pI/Euv0ga5l1Bnshw6kbCcj7Tez4YF6YAbmBz/vMp4WlZzyx+jmKVXOO8lR8xIO4lGFwjq2oj4aqFrNm0E5qMQmvRAhGDwt+UFrOzuMqkidJgsAxAvpJdisCRAvaGYOpm93XvyhX+Dq3vHSamBwSrYKJpjxOZUIuQFSo8jNTDKAJfXwqAXAldJJ2QxaHXBKK4XrLhGpKDM/j3FVw6XPvH3RzM2fFbH5dIp49xZaSnXXkJ5/isS1Rizc4sXi2qsWc3J+konDOezOmEaExgTamF1DpBFOslFMt8OMVk6jSktEgZLLFK7xShHAU1kiJ6dgP6XqP9SozdtAPoL/WdHgfYHDJY5AT1NjPZo8ejxCnhmb3VZvQEw/D+zWJfamR6/2nvFDgtGn91R8BLKhpLsPpHQzxjC+wddveNvQTWw39PB94kz0StjlGwgFfiJ5WjpDo5yh7HU05CFrwqknSX1sSTzgdRocHQU2KRRZRrM8vc3jMIyKbyZSVBTCWp3ElhWvpsZJdDePWp813niS8ma2T4WjHvTP6zb4dxlXsG8p+hmA7ZlsRIcLwzNVRLaFhfsBqZUJyR0RyZPDR3KMBYnaF4xboSmulx3tKQAVyjcSvAYmzGmdCNbHmOonajcI4RjRVphlPYjmCNGU9wYJ7ROUyuPdJAPYnaQqUvs1U1F/0qp845K+wf47H4Q+qVqqyNqrC39xH5VDXHZyHHqgSn4g02v0uZzeFoGo61HcEX1AnR8a4cWpVKD7jY9baq043DcBrA6OQJxyijLNiuVxO+ZD5clgvOaFNxOQocOqaZqrad5r4ai2gzGYV3hl9EjfpjMZsYWlbU/WZODYA2mjxE5qYojeroxHKmLZz8fd+M9HDHWJsoaqivB1DVAfk2oH+2/lPxH5wusQF7xF1pUi7aKo/LYD8oFw+q1Y5yLKNgfzM1KXe/gT4mQEtsBc/DWeb8Yxj4iqzkG2yjovKemVXDtl0uBrOYxOEyOy2Gh+nKYZ06ReN0cguFboZNcE34TOtVOwkgvYTn0NfsONq4FyNFMHThVUn3TO7taTDCGqF9jOK/wAGqn7sQ4HU6TtHqwdq4ipINmcp/gVTtGnU+OI0YWwl+Ity09BKWxz9TLyg6RFR0Ev7snsy0h6BvFY85W4J5xsZSYny7WgngP1+sl5p+yljj6Lmo95Q1EdZE4VupjfYT1k/ZJ/o9EhzSXtImkvURfZO8b7LJ2fseqKXCdRB2dBzhT4EShuHjneFhSKDil6ySYxY74Je8mmEHSS6FQvtq9DC+FcRVKim2+l+l5StED7sIp0R+GJUnYzfxVdqX+Za6X81twOvwhmPwnjoHpMFqr5qbDUXtseqkQDh2PW3hVLeYG1+YECwmIbBuabG9Em9Nv8A076lGPToeW074yTV/hFM1OH8VWshWouV1OSrTOpRrajuOYPMRI/gsoJvTbRWP3T+E/oZKth6Nc50fw61gM62sQNQHHMazMxTvSDU8SnlO1RfNSN+d90O2/zj6NJeDY4pSFQZltmAse46TlXpOpsR6eku4dxcLVWkz+XYVNDccge/eG8RsrMWdPD0y6gHMQSRc6AWF5llW0div7V0CpX5w/BDc9B+chhaGZQxBUn7ptcfIy0r4Y30P5j/AMzDHHorTNVMMLZibBRcnkANSTCOH1M5z/iAA6hBe35kzE4ri70kpg/6rjN/8a6t8zlHxMH4jxUYXY5qjjyryUfjboOg529Z2bJC0b4bvFanj1RSX3KZBfoX5L8L/M9pDjWPan4WHoAeLU1J3FOmN3I6nYfHpAsLxKnQw5qk5hbQA3Z3OtvUn9ZH2aqeJnxFQjxKh16Ko91R2H7ytv8Aoa1/CNrD0RSTMxJNtSd2Mxql2YknUm/9oRjazO2mijYfqZQtFpjkls6RKHWl3lioOsilE8zLUo95CQWIUxJCmsf7OIlpAR0AjTWQ8JZflHSUu1uUGkCI5F6RRs38tFJ4Po3hXjGhJHtG1kDImlB6tK3pC9ZDw4mgKkpKdQI5ojpLGMrJ/l4cDpA0h0EiaPp9I5Ak8kkopGG9I1Sly0l60h0jVKQ6Q4IzqmFHMiRGFHWFlRJeGD0iGBthh1lbACFtT9JRVpdImxGLxarbKQSCDcHvFR9p6o0cK46bXhOKwWa4OomNjOFMoumo6c/7xxk14K/C+pxls96Q8I8xfymaFT2jqlbP6Ea2nNUmN7EG43FoRTrAHfL2OxHpCU5r9GqOq4fUw9RbZVDd7hh6H9pqUcOtrWuAwYX1sRsZyeHA3sNeYI1hXiW2ZlH/ACMn7WNxs6kUwGLDcgAnqFuQP/sfnLExiI12ZduZAtvc/HScRiSTs7f9xtM6sdfMPjBfIa6kT9Z0tWqrYlqrVqQW/lQG9gDcAbW1JJ9ZRhuFNUqtUaqlUMblgdey5eQG28wFaw11H8+UhmIOendCOY3+MF8iTfUX38OzxXBVZlIYqF+5uvqByJmjhKCUx5Ft8d5y/CvaUGy1xYnZxsf+Q5TpqYuAV1B1BFiPhNlKzNt/oWriSD+kG8M9JdTQgzRMgmGlymMBHCnrGIsDGRN42XqYrdzGA9zFeQKjvGCjoYATtFGt2ijEC3j6S7IO0cqvb5TDUuwdqg6yvxhD0Kdv+2SNQfwR6isz1foL/CS+B+UNNYd5VUr9vrCkgsoyn8P0iIbp+Uk+J7So4g9pLofQzhmAaq1tgNWO9vQdZ0NPhlFBquc9W1+m0yvZqvrUB6L9Cf3mf7Q8P4kSTh61NlN7Af5Tgcl8xK8ve3NztpO3BGKgpVbOfI25U3R0+amNAif9olVXC0X96ko7gZT9J5qfZfiVUXqJUVyVvlxKKNMxZr5my7hdAOttBN72W9ksbQZR49PDYZbkYakTX66Zqg8t762O49b7RltxxIlDVWpB3GOFilYg3Rtr7g72PWY1RQOc2/6hVilGkENj4n/5P9p57VxNQDU/WcHyIKM6R0Ym5Rtmpjcci6HU9B06n+cpm18U5FxZRbW2pt+IHnMbiWJNwV94b87jl/O0n9qJAI37aFT1A/Sc8oujVNFjJ1JLbqdsw7nrKvDzaj3r2I5/CVu99+t/jvmH6iRFb3t2uAGCsVD72BYa2OmnO0Ixt0UuuhGw1DacyPduOQ6n0mhTxpWmHa5VsxFQo2WykXAtpfXS5mv7LeybYjLXr3VB/p0zpcDla2i9LTqsZ7QJhz4SoXy2DqCqLTWxK2Yiw0zHXTQ6zrjgjXRN/kTzyrWdSAabLqRYrqbHYgkbeklSqBrq3PaysQdt+Y+U6KpjKuJb/LqU6VFSGbxEosFZds4Dk6hsub172pq1cK4UeE/iFyGVcvmAYrmUgm1yCAN7L0OaKWCDKWRHPeARzzAC4y7/ABEglO+qnloNvlN91pUqLoyMtYkGnUKG2RnGW6uSANBdrk66aXtbiMNRxFW2VKTMFBdHufEHvOuyuDpcfIzJ/H9MaTl2K4c6tIHT56fpDuH4ith/cOZTrkb3T6dD6QfjlOrg3Aqi6kXSqgujjsRse357wSnxlTsGHqLg/D9plpOJNxZ2vDONiqcoIVuaEWPw6j0myl55y5SoARdWBuORBHQ9ZucI9pGUhK13X8YF2A5Zh978/WaRl7JcfR2SAyeUyrD4gMAykMp2I1EuDTZGbHyRihk4pVCsiFMRvJGRJjoCGaKSteNJ/wBgU+HeSFKD/aD/AOI6Vm/hmXCuhSUh/LSLU/WUGsev1/YRjV7/AJx2qFTCAkibc4OW/wB3ylDvroWJ6aDTqYrGkFVKYPaVin3gXiMzBASzG9lXRvkBcy9+F1wUHhsM5sLtmF7fe18vxgk34RTSXlhFDGeC2fU7gjqJtYbjtF/dcX/CdG+RnDYzGlKlSnmuabZW5gMIOaCVwcyq1uR/MfOXDPLHwzng26ejHi6DS4v2mpQVyLt5fXeee+x3CKSYtHsbqrlQXYqGy2Byk20BM7Ti3HaVAhajWZgSBa5sNzfa078WVTjsck4auinjXs9SxDBqtWqMoICpkC67nzISTt8ph4z2CpMLU8Q6n/3FVhf/AKcsD4n/AFApq+VELWte7qpueSgXzW7QbhH9RabvlqIbEr/mICAA3NkY3sDYaa9pMlik+jTyJcOZ9qvYvEYY+Jo9IH30ucvLUchMFK1m81tfl8+s97SstahUNiaeRxdlIDDLut9x3nhXG8OPepix5ryPp+05c2NRarwzoxTcl0arQN9L23v+RB5a/wA1hOFstIno5LW0INlyW7+U325TO4XxC91Oovsesv4jh3y5kBYDXQjQm24vY7GYQ5OmdMJJf1He+zvtKACtUi5u6qMtsmt8um4sTlOvQm8z/apc1bMHWotSmtgG2FgcvofKfQ85zHsoEOJRqjZAtyc5sWYr7ovbTfQcpL2jqqmLy07GmKKFCNVCW2J6jvyM6n1UbQcFLavJr8M4ZUqFvCUGws5ZAza+Wy6/G/RfhNHE8AqBvEcMCmVrr79wQxFIebX3t73I6QX+n5OSq+bVnIGt75Qp16e99ROgGKqOx1souLZl1PWLUmSi5uvBhk0npn7QtWnUOYrU0Au7arobBTcG2XS+8lgqNE06lLy+JUYFKlvEVVHlXL5g4udedy21gJo8WxYp0s1RKbKtiLrqSSBmFjpbrMMcSqUwrCgrU1u1NrrUyBjrlYE6afeJtblGnXkqGN1/SNUxNTwzTcHJqHS1wDtfzXykEdBa0xcRw/JquqnY28pt92/I25ek6XhnFqT1Q1XDZnZl8xqZyTsCUYjttN3+omHH2SllygCsNMoA1RtLj3ZnOFpv0PNNcTXfZweHQa9emoYd4XSZV5XHMH9D19ekzqdbLbNqDtc7dbNz9NIVTxDAeXXsf05GcEkyFQfhalVCWovl6qQbHswvOi4N7QLVOSoDTqcgdVb/AIN+h19ZzGHcNsdegO9uRHIyytTDgq4uPkw16c/WXDI1xilBPqPQlElpOK4ZxetQIRz4tLkSBnW24Dc/Q/SdbguIJVXMjAj4gg9CNwZ1ppnO00GeEe3ziCekZakcNDguiy9x8o0cxQoDMZCOe0YN6wg0bg35yP2WZNP8KTX6DswlTHvC2wwlLYYSWpD4DOe8gjgMQ18jZbsN1sTrpysTLK6WglSpl1iTaYzvuEUKAXNRVNd2UAsb73beaRF55HjapygqbXNiykgjobiWviHyAeLUNutR9frOyPzElWpzv4zbuz0PilSginxjTAYWIbL5u1t2327zz3iGVGepTGVXbKiEAaDVmyjYaCwiw2HBIZtl1LHW/wATrLMS4qsOg0GnzMyy5vsXg2hj+v8AQLh/HTSqq7Wyg+b0Isf52npdKslVBcLURhswDKQex9Z5rjeChlNtJRwOljcKbUqganf/AE6guo/4kG4jwZlDjM82Ny6j0RvZXAsQWwtK42IUi2t+R7zRwnBsNTIZKFIMoAVsgLKBsAx1E5jC+0WIt56A/wCmqP1UQxuPVyLJRVe7Pm+gA/Odf34jn+mZse0uNFPDvr5mUog6swt9N55VX4fca/r+06yvh6tU5qrZj9AOgHKQqcO6mcXyJvJK0dWGKgqPNcdwPXMmjfQ+sngcUy6MCren8vPQW4cIBj+EK4sw9DzEwdtUzRUnwwPAVtRzvfoe3aUnCKD5dPTr3/msIr0Honzajkev94yODr15fmJl02UgOnRyEshKtaxKGxtprcHVdPhaW4TF1RoKt7398XseV+xhFVBbTe3z7H+awUpbUcxYqdvQnmJccjryGvbBfaDH1qiqrAeXysFNwehseUx8JxGvRDHMwTXMgJC+btfbnNqvWAsGHl2Bvy6fCD4nCU3tsQd+82jna/uQbO+E/Z+q1ZytrPmHmuNQdzlO9v2nqPtpSVuHsbg+GabX5E5gh+jGeTUqtSizeGAb8+drbD952WM9pA+COHRGzPZWOwVbhtCRrrpN1OOrFlk517Ryq1l5du4/OEUad9VAvp7v7ftJ4bAEG5ynsdD+xh1KgBqVHo2m3QiclX4JsAZCDcfPYwik55/znvD2Iy9NNtx9YPUItZRbrc3+WmkNbHY5xq+UWJJb6d+RE1+Gf6ysmxDXI2ta9u+tpz1SiGAF7AcuRPOdDwZVCgKNANzNaSRDs6OnW6wjP6TLpA3hiHvKTM2goMetvh/aKD37x47ENRcsekI8OU0kA5y7xIk/YMg9OVGlL80V+0OB0FfDiUVsIDymj8IjFqFnOYjgoO11v0gn+AsDo5+IvOtI7yp7SWikzBp8GY2zuT22E0sPw4CQx3EEpqWJ22HU9JlL7UApcJ/mE2CZhz21kBKdG61MCB43HJTIBBIN7ka2t1EzsZxl8oCqodr3VjqBblMatjXtbJYk6libsbcukmzOeSlw6Th/GqbsdlF8ov2F7mbVPHUibBgeWhFiegnmuLqDQuHBW/lAUoxPpGwuKs4uVpi+gykG57y42jJZGepZxy+X6xmYTjOGYrLaoKmeylSt9Bc3IAO+sM4XxZ3JzXNybC2wjczSMk+nQNB6ovIrXJ5RnJkbWbJAOKw+YEHUHrOZx2BNM3Fyt/iPXtOsqUyYDXwneZtlpHJ1axGo0+o76Srx8zXBA7bQ/inDSASp9R+057GU9iNwN9pcEpA20FYpuuvXrI0nVh6dZTSLm1zf5S4oddCb9ALfObRxqqshzfksF1PlYd7i8JpGoxsqi34rEGDYGqoJuPrrf0m5w1HZTYEHleU4qI13yLDUGHvHb+ayypVpgEk313v+8sw3AKrE+LUsDyX9zNPC+zFBbZlLH/cSZFr2OznHxJYAUlL2PIaD1J3hFPhtVxc5UvyBue/pOxo8PpjZfzhAw6fhH1hb/A2MHh3A6VgWGZh1JI+W026WEUDRRCEUDYAfCTLyv5IYPk/2x7dpb4veRNUdYrQUR80eLxO8eKwopWpLA8itISwLEmFEWc/COHlirJAR2IpzHvJBT0ll461IWBUaRg71NwNSBtzh5qSrKt72F+sUv8B05bjXDqlUrmXy30sNQep7SrB+yjKM1QhgNQLWtadeWjPqCJFMWiu2cr4DBj5VKW0A3B9YJXwdxnysHF7am3ynUnCDrG+yiRTLcYs4ejndsv3ANPKQbwetgrqUq0yTmv4m502sOs9AXArB8Rw++wHxlW10zeKNUcZw7DFQS4CqDpmNmJ2E28AMosDf0m0nD1Pvqp+EKp0UGgUD4Q6wxwUfJmU2blCULQ8W6CSuO0aia7f4M/KZV4P1h9a0rhQKQG2EBGsyeIezFKprcqeo/abzntIZSYkq8Duzjx7Huvu1R8V1heG9lR99y3YaCdQtM9ZMUL85W0gpGVg+D06fuoPXnD0QDaX+BbnH8Id4nY1RBJZ8Y/hLIMB0jQmSLd4hUkCRHVpRJMvIFugkw0feVQWUm8Qv0l4JjG8WoWUhTFLdY0kZaGjgwEVTJZz1gKg3PHzTPt3lixhQbFnA5wUCI04xF7Vh1lRxajnKgkrNHtI6VwubiCyfjXgT0r8oWm0XQ4SJiBMYSdrx0IQcyLPHMgYUAr3itHDR4UA1o2WSJivGAgIgsmokgsdCKmWNaXlI3hQpgqByt41+8u8I3jmhMnF2aKSBg/rEatpY2GN5FsGTzlasNkQGIjs95IYDvLBhYlGX6DlEFFry5ZZ9jWWjDgS1GiXIrWPE6RIZoQOBEbyQYRyYgK7GKSzxQAyUeTFWCyaiY2zQKSpLUMGSXo0aEwkCTlKtJFpp+EjlpAyp3kBUkWVRcNIxeQDSBibHRaKkn4kHiESY2i9qkbxJWFkxTlWSP4ssw5ubGQ8OOi2MADPCAjhBKfElVTFkco7RNBwAkpm/bGi+0NHuh6M0c0ReZjVW6xhUPWLcNA8kSJqCAsxkC0lyZSijRNYSBxAgEaG7DVBpxIjHFCB2MWQw2Y9UGfaZFsVBhTMXhw2YaovOJMj4xlWSIiGzFSLfFJkTVMgBaLNCx0I1DHkC8UVgBU5asUUQxEydMmPFEAXTEneKKaIhkWWRyiNFJYxzImKKIY4EcxRSRDx7xRRiHEsAiilIB7SNWneKKMEQ8GSFKKKIoYJJilFFKRLH8MRGkIoo6AhkEcU4oogERItFFAYwMYiPFJAaIqIoo0AxtI6RoowIMYoooh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428" name="AutoShape 4" descr="data:image/jpeg;base64,/9j/4AAQSkZJRgABAQAAAQABAAD/2wCEAAkGBxQTEhQUEhQVFBQVFBQXFRUUFBQVFBQUFBQWFhQUFRYYHCggGBolHRQUITEhJSkrLi4uFx8zODMsNygtLisBCgoKDg0OGhAQGiwlHyQsLCwsLCwsLCwsLCwsLCwsLCwsLCwsLCwsLCwsLCwsLCwsLCwsLCwsLCwsLCwsLCwsLP/AABEIALYBFAMBIgACEQEDEQH/xAAbAAABBQEBAAAAAAAAAAAAAAAEAAECAwUGB//EAD4QAAIBAgQEAwUHAgUDBQAAAAECAAMRBBIhMQVBUWETInEGMoGRoRRCUrHB0fAH4RUjM2JygpLxU2NzosL/xAAZAQADAQEBAAAAAAAAAAAAAAAAAQIDBAX/xAAlEQACAgMAAgMAAQUAAAAAAAAAAQIRAxIhMVEEE0FxIjJhgaH/2gAMAwEAAhEDEQA/APF0WORJII5WSMrjrHKxoAOZWwlsi0AKpOlVKm6mxEiZZTwrtspPwgM7D2b9r3UhH17z0Lh/F1cA3nmPBPZupozD4Tr8PQyC058nxk+xOnHna5I7ihiwecOSpOHoYgrztNnBcS6/OcalTpnRyXhnRrLLQKhXDbQhGm6ZLGqKG0IBE5/i3stRq6qMjdR+om8NTLVpi4vE4WJ0/J5pjPZ6pSJ8pI/Euv0ga5l1Bnshw6kbCcj7Tez4YF6YAbmBz/vMp4WlZzyx+jmKVXOO8lR8xIO4lGFwjq2oj4aqFrNm0E5qMQmvRAhGDwt+UFrOzuMqkidJgsAxAvpJdisCRAvaGYOpm93XvyhX+Dq3vHSamBwSrYKJpjxOZUIuQFSo8jNTDKAJfXwqAXAldJJ2QxaHXBKK4XrLhGpKDM/j3FVw6XPvH3RzM2fFbH5dIp49xZaSnXXkJ5/isS1Rizc4sXi2qsWc3J+konDOezOmEaExgTamF1DpBFOslFMt8OMVk6jSktEgZLLFK7xShHAU1kiJ6dgP6XqP9SozdtAPoL/WdHgfYHDJY5AT1NjPZo8ejxCnhmb3VZvQEw/D+zWJfamR6/2nvFDgtGn91R8BLKhpLsPpHQzxjC+wddveNvQTWw39PB94kz0StjlGwgFfiJ5WjpDo5yh7HU05CFrwqknSX1sSTzgdRocHQU2KRRZRrM8vc3jMIyKbyZSVBTCWp3ElhWvpsZJdDePWp813niS8ma2T4WjHvTP6zb4dxlXsG8p+hmA7ZlsRIcLwzNVRLaFhfsBqZUJyR0RyZPDR3KMBYnaF4xboSmulx3tKQAVyjcSvAYmzGmdCNbHmOonajcI4RjRVphlPYjmCNGU9wYJ7ROUyuPdJAPYnaQqUvs1U1F/0qp845K+wf47H4Q+qVqqyNqrC39xH5VDXHZyHHqgSn4g02v0uZzeFoGo61HcEX1AnR8a4cWpVKD7jY9baq043DcBrA6OQJxyijLNiuVxO+ZD5clgvOaFNxOQocOqaZqrad5r4ai2gzGYV3hl9EjfpjMZsYWlbU/WZODYA2mjxE5qYojeroxHKmLZz8fd+M9HDHWJsoaqivB1DVAfk2oH+2/lPxH5wusQF7xF1pUi7aKo/LYD8oFw+q1Y5yLKNgfzM1KXe/gT4mQEtsBc/DWeb8Yxj4iqzkG2yjovKemVXDtl0uBrOYxOEyOy2Gh+nKYZ06ReN0cguFboZNcE34TOtVOwkgvYTn0NfsONq4FyNFMHThVUn3TO7taTDCGqF9jOK/wAGqn7sQ4HU6TtHqwdq4ipINmcp/gVTtGnU+OI0YWwl+Ity09BKWxz9TLyg6RFR0Ev7snsy0h6BvFY85W4J5xsZSYny7WgngP1+sl5p+yljj6Lmo95Q1EdZE4VupjfYT1k/ZJ/o9EhzSXtImkvURfZO8b7LJ2fseqKXCdRB2dBzhT4EShuHjneFhSKDil6ySYxY74Je8mmEHSS6FQvtq9DC+FcRVKim2+l+l5StED7sIp0R+GJUnYzfxVdqX+Za6X81twOvwhmPwnjoHpMFqr5qbDUXtseqkQDh2PW3hVLeYG1+YECwmIbBuabG9Em9Nv8A076lGPToeW074yTV/hFM1OH8VWshWouV1OSrTOpRrajuOYPMRI/gsoJvTbRWP3T+E/oZKth6Nc50fw61gM62sQNQHHMazMxTvSDU8SnlO1RfNSN+d90O2/zj6NJeDY4pSFQZltmAse46TlXpOpsR6eku4dxcLVWkz+XYVNDccge/eG8RsrMWdPD0y6gHMQSRc6AWF5llW0div7V0CpX5w/BDc9B+chhaGZQxBUn7ptcfIy0r4Y30P5j/AMzDHHorTNVMMLZibBRcnkANSTCOH1M5z/iAA6hBe35kzE4ri70kpg/6rjN/8a6t8zlHxMH4jxUYXY5qjjyryUfjboOg529Z2bJC0b4bvFanj1RSX3KZBfoX5L8L/M9pDjWPan4WHoAeLU1J3FOmN3I6nYfHpAsLxKnQw5qk5hbQA3Z3OtvUn9ZH2aqeJnxFQjxKh16Ko91R2H7ytv8Aoa1/CNrD0RSTMxJNtSd2Mxql2YknUm/9oRjazO2mijYfqZQtFpjkls6RKHWl3lioOsilE8zLUo95CQWIUxJCmsf7OIlpAR0AjTWQ8JZflHSUu1uUGkCI5F6RRs38tFJ4Po3hXjGhJHtG1kDImlB6tK3pC9ZDw4mgKkpKdQI5ojpLGMrJ/l4cDpA0h0EiaPp9I5Ak8kkopGG9I1Sly0l60h0jVKQ6Q4IzqmFHMiRGFHWFlRJeGD0iGBthh1lbACFtT9JRVpdImxGLxarbKQSCDcHvFR9p6o0cK46bXhOKwWa4OomNjOFMoumo6c/7xxk14K/C+pxls96Q8I8xfymaFT2jqlbP6Ea2nNUmN7EG43FoRTrAHfL2OxHpCU5r9GqOq4fUw9RbZVDd7hh6H9pqUcOtrWuAwYX1sRsZyeHA3sNeYI1hXiW2ZlH/ACMn7WNxs6kUwGLDcgAnqFuQP/sfnLExiI12ZduZAtvc/HScRiSTs7f9xtM6sdfMPjBfIa6kT9Z0tWqrYlqrVqQW/lQG9gDcAbW1JJ9ZRhuFNUqtUaqlUMblgdey5eQG28wFaw11H8+UhmIOendCOY3+MF8iTfUX38OzxXBVZlIYqF+5uvqByJmjhKCUx5Ft8d5y/CvaUGy1xYnZxsf+Q5TpqYuAV1B1BFiPhNlKzNt/oWriSD+kG8M9JdTQgzRMgmGlymMBHCnrGIsDGRN42XqYrdzGA9zFeQKjvGCjoYATtFGt2ijEC3j6S7IO0cqvb5TDUuwdqg6yvxhD0Kdv+2SNQfwR6isz1foL/CS+B+UNNYd5VUr9vrCkgsoyn8P0iIbp+Uk+J7So4g9pLofQzhmAaq1tgNWO9vQdZ0NPhlFBquc9W1+m0yvZqvrUB6L9Cf3mf7Q8P4kSTh61NlN7Af5Tgcl8xK8ve3NztpO3BGKgpVbOfI25U3R0+amNAif9olVXC0X96ko7gZT9J5qfZfiVUXqJUVyVvlxKKNMxZr5my7hdAOttBN72W9ksbQZR49PDYZbkYakTX66Zqg8t762O49b7RltxxIlDVWpB3GOFilYg3Rtr7g72PWY1RQOc2/6hVilGkENj4n/5P9p57VxNQDU/WcHyIKM6R0Ym5Rtmpjcci6HU9B06n+cpm18U5FxZRbW2pt+IHnMbiWJNwV94b87jl/O0n9qJAI37aFT1A/Sc8oujVNFjJ1JLbqdsw7nrKvDzaj3r2I5/CVu99+t/jvmH6iRFb3t2uAGCsVD72BYa2OmnO0Ixt0UuuhGw1DacyPduOQ6n0mhTxpWmHa5VsxFQo2WykXAtpfXS5mv7LeybYjLXr3VB/p0zpcDla2i9LTqsZ7QJhz4SoXy2DqCqLTWxK2Yiw0zHXTQ6zrjgjXRN/kTzyrWdSAabLqRYrqbHYgkbeklSqBrq3PaysQdt+Y+U6KpjKuJb/LqU6VFSGbxEosFZds4Dk6hsub172pq1cK4UeE/iFyGVcvmAYrmUgm1yCAN7L0OaKWCDKWRHPeARzzAC4y7/ABEglO+qnloNvlN91pUqLoyMtYkGnUKG2RnGW6uSANBdrk66aXtbiMNRxFW2VKTMFBdHufEHvOuyuDpcfIzJ/H9MaTl2K4c6tIHT56fpDuH4ith/cOZTrkb3T6dD6QfjlOrg3Aqi6kXSqgujjsRse357wSnxlTsGHqLg/D9plpOJNxZ2vDONiqcoIVuaEWPw6j0myl55y5SoARdWBuORBHQ9ZucI9pGUhK13X8YF2A5Zh978/WaRl7JcfR2SAyeUyrD4gMAykMp2I1EuDTZGbHyRihk4pVCsiFMRvJGRJjoCGaKSteNJ/wBgU+HeSFKD/aD/AOI6Vm/hmXCuhSUh/LSLU/WUGsev1/YRjV7/AJx2qFTCAkibc4OW/wB3ylDvroWJ6aDTqYrGkFVKYPaVin3gXiMzBASzG9lXRvkBcy9+F1wUHhsM5sLtmF7fe18vxgk34RTSXlhFDGeC2fU7gjqJtYbjtF/dcX/CdG+RnDYzGlKlSnmuabZW5gMIOaCVwcyq1uR/MfOXDPLHwzng26ejHi6DS4v2mpQVyLt5fXeee+x3CKSYtHsbqrlQXYqGy2Byk20BM7Ti3HaVAhajWZgSBa5sNzfa078WVTjsck4auinjXs9SxDBqtWqMoICpkC67nzISTt8ph4z2CpMLU8Q6n/3FVhf/AKcsD4n/AFApq+VELWte7qpueSgXzW7QbhH9RabvlqIbEr/mICAA3NkY3sDYaa9pMlik+jTyJcOZ9qvYvEYY+Jo9IH30ucvLUchMFK1m81tfl8+s97SstahUNiaeRxdlIDDLut9x3nhXG8OPepix5ryPp+05c2NRarwzoxTcl0arQN9L23v+RB5a/wA1hOFstIno5LW0INlyW7+U325TO4XxC91Oovsesv4jh3y5kBYDXQjQm24vY7GYQ5OmdMJJf1He+zvtKACtUi5u6qMtsmt8um4sTlOvQm8z/apc1bMHWotSmtgG2FgcvofKfQ85zHsoEOJRqjZAtyc5sWYr7ovbTfQcpL2jqqmLy07GmKKFCNVCW2J6jvyM6n1UbQcFLavJr8M4ZUqFvCUGws5ZAza+Wy6/G/RfhNHE8AqBvEcMCmVrr79wQxFIebX3t73I6QX+n5OSq+bVnIGt75Qp16e99ROgGKqOx1souLZl1PWLUmSi5uvBhk0npn7QtWnUOYrU0Au7arobBTcG2XS+8lgqNE06lLy+JUYFKlvEVVHlXL5g4udedy21gJo8WxYp0s1RKbKtiLrqSSBmFjpbrMMcSqUwrCgrU1u1NrrUyBjrlYE6afeJtblGnXkqGN1/SNUxNTwzTcHJqHS1wDtfzXykEdBa0xcRw/JquqnY28pt92/I25ek6XhnFqT1Q1XDZnZl8xqZyTsCUYjttN3+omHH2SllygCsNMoA1RtLj3ZnOFpv0PNNcTXfZweHQa9emoYd4XSZV5XHMH9D19ekzqdbLbNqDtc7dbNz9NIVTxDAeXXsf05GcEkyFQfhalVCWovl6qQbHswvOi4N7QLVOSoDTqcgdVb/AIN+h19ZzGHcNsdegO9uRHIyytTDgq4uPkw16c/WXDI1xilBPqPQlElpOK4ZxetQIRz4tLkSBnW24Dc/Q/SdbguIJVXMjAj4gg9CNwZ1ppnO00GeEe3ziCekZakcNDguiy9x8o0cxQoDMZCOe0YN6wg0bg35yP2WZNP8KTX6DswlTHvC2wwlLYYSWpD4DOe8gjgMQ18jZbsN1sTrpysTLK6WglSpl1iTaYzvuEUKAXNRVNd2UAsb73beaRF55HjapygqbXNiykgjobiWviHyAeLUNutR9frOyPzElWpzv4zbuz0PilSginxjTAYWIbL5u1t2327zz3iGVGepTGVXbKiEAaDVmyjYaCwiw2HBIZtl1LHW/wATrLMS4qsOg0GnzMyy5vsXg2hj+v8AQLh/HTSqq7Wyg+b0Isf52npdKslVBcLURhswDKQex9Z5rjeChlNtJRwOljcKbUqganf/AE6guo/4kG4jwZlDjM82Ny6j0RvZXAsQWwtK42IUi2t+R7zRwnBsNTIZKFIMoAVsgLKBsAx1E5jC+0WIt56A/wCmqP1UQxuPVyLJRVe7Pm+gA/Odf34jn+mZse0uNFPDvr5mUog6swt9N55VX4fca/r+06yvh6tU5qrZj9AOgHKQqcO6mcXyJvJK0dWGKgqPNcdwPXMmjfQ+sngcUy6MCren8vPQW4cIBj+EK4sw9DzEwdtUzRUnwwPAVtRzvfoe3aUnCKD5dPTr3/msIr0Honzajkev94yODr15fmJl02UgOnRyEshKtaxKGxtprcHVdPhaW4TF1RoKt7398XseV+xhFVBbTe3z7H+awUpbUcxYqdvQnmJccjryGvbBfaDH1qiqrAeXysFNwehseUx8JxGvRDHMwTXMgJC+btfbnNqvWAsGHl2Bvy6fCD4nCU3tsQd+82jna/uQbO+E/Z+q1ZytrPmHmuNQdzlO9v2nqPtpSVuHsbg+GabX5E5gh+jGeTUqtSizeGAb8+drbD952WM9pA+COHRGzPZWOwVbhtCRrrpN1OOrFlk517Ryq1l5du4/OEUad9VAvp7v7ftJ4bAEG5ynsdD+xh1KgBqVHo2m3QiclX4JsAZCDcfPYwik55/znvD2Iy9NNtx9YPUItZRbrc3+WmkNbHY5xq+UWJJb6d+RE1+Gf6ysmxDXI2ta9u+tpz1SiGAF7AcuRPOdDwZVCgKNANzNaSRDs6OnW6wjP6TLpA3hiHvKTM2goMetvh/aKD37x47ENRcsekI8OU0kA5y7xIk/YMg9OVGlL80V+0OB0FfDiUVsIDymj8IjFqFnOYjgoO11v0gn+AsDo5+IvOtI7yp7SWikzBp8GY2zuT22E0sPw4CQx3EEpqWJ22HU9JlL7UApcJ/mE2CZhz21kBKdG61MCB43HJTIBBIN7ka2t1EzsZxl8oCqodr3VjqBblMatjXtbJYk6libsbcukmzOeSlw6Th/GqbsdlF8ov2F7mbVPHUibBgeWhFiegnmuLqDQuHBW/lAUoxPpGwuKs4uVpi+gykG57y42jJZGepZxy+X6xmYTjOGYrLaoKmeylSt9Bc3IAO+sM4XxZ3JzXNybC2wjczSMk+nQNB6ovIrXJ5RnJkbWbJAOKw+YEHUHrOZx2BNM3Fyt/iPXtOsqUyYDXwneZtlpHJ1axGo0+o76Srx8zXBA7bQ/inDSASp9R+057GU9iNwN9pcEpA20FYpuuvXrI0nVh6dZTSLm1zf5S4oddCb9ALfObRxqqshzfksF1PlYd7i8JpGoxsqi34rEGDYGqoJuPrrf0m5w1HZTYEHleU4qI13yLDUGHvHb+ayypVpgEk313v+8sw3AKrE+LUsDyX9zNPC+zFBbZlLH/cSZFr2OznHxJYAUlL2PIaD1J3hFPhtVxc5UvyBue/pOxo8PpjZfzhAw6fhH1hb/A2MHh3A6VgWGZh1JI+W026WEUDRRCEUDYAfCTLyv5IYPk/2x7dpb4veRNUdYrQUR80eLxO8eKwopWpLA8itISwLEmFEWc/COHlirJAR2IpzHvJBT0ll461IWBUaRg71NwNSBtzh5qSrKt72F+sUv8B05bjXDqlUrmXy30sNQep7SrB+yjKM1QhgNQLWtadeWjPqCJFMWiu2cr4DBj5VKW0A3B9YJXwdxnysHF7am3ynUnCDrG+yiRTLcYs4ejndsv3ANPKQbwetgrqUq0yTmv4m502sOs9AXArB8Rw++wHxlW10zeKNUcZw7DFQS4CqDpmNmJ2E28AMosDf0m0nD1Pvqp+EKp0UGgUD4Q6wxwUfJmU2blCULQ8W6CSuO0aia7f4M/KZV4P1h9a0rhQKQG2EBGsyeIezFKprcqeo/abzntIZSYkq8Duzjx7Huvu1R8V1heG9lR99y3YaCdQtM9ZMUL85W0gpGVg+D06fuoPXnD0QDaX+BbnH8Id4nY1RBJZ8Y/hLIMB0jQmSLd4hUkCRHVpRJMvIFugkw0feVQWUm8Qv0l4JjG8WoWUhTFLdY0kZaGjgwEVTJZz1gKg3PHzTPt3lixhQbFnA5wUCI04xF7Vh1lRxajnKgkrNHtI6VwubiCyfjXgT0r8oWm0XQ4SJiBMYSdrx0IQcyLPHMgYUAr3itHDR4UA1o2WSJivGAgIgsmokgsdCKmWNaXlI3hQpgqByt41+8u8I3jmhMnF2aKSBg/rEatpY2GN5FsGTzlasNkQGIjs95IYDvLBhYlGX6DlEFFry5ZZ9jWWjDgS1GiXIrWPE6RIZoQOBEbyQYRyYgK7GKSzxQAyUeTFWCyaiY2zQKSpLUMGSXo0aEwkCTlKtJFpp+EjlpAyp3kBUkWVRcNIxeQDSBibHRaKkn4kHiESY2i9qkbxJWFkxTlWSP4ssw5ubGQ8OOi2MADPCAjhBKfElVTFkco7RNBwAkpm/bGi+0NHuh6M0c0ReZjVW6xhUPWLcNA8kSJqCAsxkC0lyZSijRNYSBxAgEaG7DVBpxIjHFCB2MWQw2Y9UGfaZFsVBhTMXhw2YaovOJMj4xlWSIiGzFSLfFJkTVMgBaLNCx0I1DHkC8UVgBU5asUUQxEydMmPFEAXTEneKKaIhkWWRyiNFJYxzImKKIY4EcxRSRDx7xRRiHEsAiilIB7SNWneKKMEQ8GSFKKKIoYJJilFFKRLH8MRGkIoo6AhkEcU4oogERItFFAYwMYiPFJAaIqIoo0AxtI6RoowIMYoooh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103430" name="Picture 6" descr="http://espanol.glam.com/files/2013/06/Como-sazonar-la-comida-correctamente-imagen-2.jpg"/>
          <p:cNvPicPr>
            <a:picLocks noChangeAspect="1" noChangeArrowheads="1"/>
          </p:cNvPicPr>
          <p:nvPr/>
        </p:nvPicPr>
        <p:blipFill>
          <a:blip r:embed="rId2"/>
          <a:srcRect/>
          <a:stretch>
            <a:fillRect/>
          </a:stretch>
        </p:blipFill>
        <p:spPr bwMode="auto">
          <a:xfrm>
            <a:off x="4071934" y="2214554"/>
            <a:ext cx="3929090" cy="3155428"/>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ES" b="1" dirty="0" smtClean="0"/>
              <a:t>Esterilización:</a:t>
            </a:r>
            <a:endParaRPr lang="es-ES" dirty="0"/>
          </a:p>
        </p:txBody>
      </p:sp>
      <p:sp>
        <p:nvSpPr>
          <p:cNvPr id="3" name="2 Marcador de contenido"/>
          <p:cNvSpPr>
            <a:spLocks noGrp="1"/>
          </p:cNvSpPr>
          <p:nvPr>
            <p:ph sz="half" idx="1"/>
          </p:nvPr>
        </p:nvSpPr>
        <p:spPr/>
        <p:txBody>
          <a:bodyPr>
            <a:normAutofit/>
          </a:bodyPr>
          <a:lstStyle/>
          <a:p>
            <a:r>
              <a:rPr lang="es-ES" sz="2400" dirty="0" smtClean="0"/>
              <a:t>destrucción </a:t>
            </a:r>
            <a:r>
              <a:rPr lang="es-ES" sz="2400" dirty="0"/>
              <a:t>de todas las formas </a:t>
            </a:r>
            <a:r>
              <a:rPr lang="es-ES" sz="2400" dirty="0" smtClean="0"/>
              <a:t>de </a:t>
            </a:r>
            <a:r>
              <a:rPr lang="es-ES" sz="2400" dirty="0"/>
              <a:t>vida microscópicas, incluidos virus y esporas.</a:t>
            </a:r>
          </a:p>
        </p:txBody>
      </p:sp>
      <p:pic>
        <p:nvPicPr>
          <p:cNvPr id="126978" name="Picture 2" descr="http://pad3.whstatic.com/images/thumb/1/1f/Can-Tomato-Sauce-Step-3.jpg/670px-Can-Tomato-Sauce-Step-3.jpg"/>
          <p:cNvPicPr>
            <a:picLocks noChangeAspect="1" noChangeArrowheads="1"/>
          </p:cNvPicPr>
          <p:nvPr/>
        </p:nvPicPr>
        <p:blipFill>
          <a:blip r:embed="rId2"/>
          <a:srcRect/>
          <a:stretch>
            <a:fillRect/>
          </a:stretch>
        </p:blipFill>
        <p:spPr bwMode="auto">
          <a:xfrm>
            <a:off x="3929058" y="2071679"/>
            <a:ext cx="3640621" cy="2428892"/>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Embolar</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adicionar huevo batido al pan antes del horneo para que este de brillo y color.</a:t>
            </a:r>
            <a:endParaRPr lang="es-CO" sz="2500" dirty="0"/>
          </a:p>
        </p:txBody>
      </p:sp>
      <p:pic>
        <p:nvPicPr>
          <p:cNvPr id="112642" name="Picture 2" descr="http://sprites.comohacerpara.com/img/00646-abrillantar-pan-casero.jpg"/>
          <p:cNvPicPr>
            <a:picLocks noChangeAspect="1" noChangeArrowheads="1"/>
          </p:cNvPicPr>
          <p:nvPr/>
        </p:nvPicPr>
        <p:blipFill>
          <a:blip r:embed="rId2"/>
          <a:srcRect/>
          <a:stretch>
            <a:fillRect/>
          </a:stretch>
        </p:blipFill>
        <p:spPr bwMode="auto">
          <a:xfrm>
            <a:off x="4429124" y="2214554"/>
            <a:ext cx="3643338" cy="242889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err="1" smtClean="0"/>
              <a:t>Faisandaje</a:t>
            </a:r>
            <a:endParaRPr lang="es-ES" b="1" dirty="0"/>
          </a:p>
        </p:txBody>
      </p:sp>
      <p:sp>
        <p:nvSpPr>
          <p:cNvPr id="3" name="2 Marcador de contenido"/>
          <p:cNvSpPr>
            <a:spLocks noGrp="1"/>
          </p:cNvSpPr>
          <p:nvPr>
            <p:ph sz="half" idx="1"/>
          </p:nvPr>
        </p:nvSpPr>
        <p:spPr/>
        <p:txBody>
          <a:bodyPr>
            <a:normAutofit lnSpcReduction="10000"/>
          </a:bodyPr>
          <a:lstStyle/>
          <a:p>
            <a:pPr algn="ctr"/>
            <a:r>
              <a:rPr lang="es-ES" dirty="0" smtClean="0"/>
              <a:t>consiste en someter a las piezas de caza a un período de reposo, maduración o mortificación, es decir, dejarlas "pasar" unos días antes de que se inicie la putrefacción, y gracias a ello, la carne se vuelve más tierna, desarrolla su sabor y aroma característicos, dejándola dispuesta antes de su elaboración en la cocina</a:t>
            </a:r>
            <a:endParaRPr lang="es-ES" dirty="0"/>
          </a:p>
        </p:txBody>
      </p:sp>
      <p:sp>
        <p:nvSpPr>
          <p:cNvPr id="4" name="3 Marcador de contenido"/>
          <p:cNvSpPr>
            <a:spLocks noGrp="1"/>
          </p:cNvSpPr>
          <p:nvPr>
            <p:ph sz="half" idx="2"/>
          </p:nvPr>
        </p:nvSpPr>
        <p:spPr/>
        <p:txBody>
          <a:bodyPr>
            <a:normAutofit lnSpcReduction="10000"/>
          </a:bodyPr>
          <a:lstStyle/>
          <a:p>
            <a:endParaRPr lang="es-ES"/>
          </a:p>
        </p:txBody>
      </p:sp>
      <p:pic>
        <p:nvPicPr>
          <p:cNvPr id="136194" name="Picture 2" descr="https://upload.wikimedia.org/wikipedia/commons/thumb/9/92/Hiepes-bodegon_aves_y_liebre.jpg/400px-Hiepes-bodegon_aves_y_liebre.jpg"/>
          <p:cNvPicPr>
            <a:picLocks noChangeAspect="1" noChangeArrowheads="1"/>
          </p:cNvPicPr>
          <p:nvPr/>
        </p:nvPicPr>
        <p:blipFill>
          <a:blip r:embed="rId2"/>
          <a:srcRect/>
          <a:stretch>
            <a:fillRect/>
          </a:stretch>
        </p:blipFill>
        <p:spPr bwMode="auto">
          <a:xfrm>
            <a:off x="4214810" y="2071678"/>
            <a:ext cx="3810000" cy="26670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t>Freír </a:t>
            </a:r>
            <a:endParaRPr lang="es-ES" b="1" dirty="0"/>
          </a:p>
        </p:txBody>
      </p:sp>
      <p:sp>
        <p:nvSpPr>
          <p:cNvPr id="3" name="2 Marcador de contenido"/>
          <p:cNvSpPr>
            <a:spLocks noGrp="1"/>
          </p:cNvSpPr>
          <p:nvPr>
            <p:ph sz="half" idx="1"/>
          </p:nvPr>
        </p:nvSpPr>
        <p:spPr/>
        <p:txBody>
          <a:bodyPr/>
          <a:lstStyle/>
          <a:p>
            <a:r>
              <a:rPr lang="es-ES" dirty="0" smtClean="0"/>
              <a:t>Agregar una producto en abundante aceite caliente hasta que su capa externa se encuentre crocante</a:t>
            </a:r>
            <a:endParaRPr lang="es-ES" dirty="0"/>
          </a:p>
        </p:txBody>
      </p:sp>
      <p:pic>
        <p:nvPicPr>
          <p:cNvPr id="1026" name="Picture 2" descr="https://aliculas2013.files.wordpress.com/2013/11/freir1.jpg"/>
          <p:cNvPicPr>
            <a:picLocks noChangeAspect="1" noChangeArrowheads="1"/>
          </p:cNvPicPr>
          <p:nvPr/>
        </p:nvPicPr>
        <p:blipFill>
          <a:blip r:embed="rId2"/>
          <a:srcRect/>
          <a:stretch>
            <a:fillRect/>
          </a:stretch>
        </p:blipFill>
        <p:spPr bwMode="auto">
          <a:xfrm>
            <a:off x="4357686" y="2071678"/>
            <a:ext cx="3684404" cy="385765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Flamear:</a:t>
            </a:r>
            <a:endParaRPr lang="es-ES" dirty="0"/>
          </a:p>
        </p:txBody>
      </p:sp>
      <p:sp>
        <p:nvSpPr>
          <p:cNvPr id="3" name="2 Marcador de contenido"/>
          <p:cNvSpPr>
            <a:spLocks noGrp="1"/>
          </p:cNvSpPr>
          <p:nvPr>
            <p:ph sz="half" idx="1"/>
          </p:nvPr>
        </p:nvSpPr>
        <p:spPr/>
        <p:txBody>
          <a:bodyPr/>
          <a:lstStyle/>
          <a:p>
            <a:pPr lvl="0" algn="ctr"/>
            <a:r>
              <a:rPr lang="es-CO" dirty="0" smtClean="0"/>
              <a:t>pasar un ave u otro animal  por una llama para eliminar los plumones o pelos  que le hayan quedado.</a:t>
            </a:r>
          </a:p>
          <a:p>
            <a:pPr algn="ctr"/>
            <a:endParaRPr lang="es-CO" dirty="0"/>
          </a:p>
        </p:txBody>
      </p:sp>
      <p:pic>
        <p:nvPicPr>
          <p:cNvPr id="61442" name="Picture 2" descr="http://www.hosteleriagamarra.com/recetas/fotocontenidos/090510111051ar.jpg"/>
          <p:cNvPicPr>
            <a:picLocks noChangeAspect="1" noChangeArrowheads="1"/>
          </p:cNvPicPr>
          <p:nvPr/>
        </p:nvPicPr>
        <p:blipFill>
          <a:blip r:embed="rId2"/>
          <a:srcRect/>
          <a:stretch>
            <a:fillRect/>
          </a:stretch>
        </p:blipFill>
        <p:spPr bwMode="auto">
          <a:xfrm>
            <a:off x="4429124" y="2071678"/>
            <a:ext cx="3292074" cy="285752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pPr algn="ctr"/>
            <a:r>
              <a:rPr lang="es-CO" sz="4400" b="1" dirty="0" err="1" smtClean="0"/>
              <a:t>Flambear</a:t>
            </a:r>
            <a:r>
              <a:rPr lang="es-CO" sz="4400" b="1" dirty="0" smtClean="0"/>
              <a:t>:</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es prender un licor sobre una preparación para aromatizarlo, volatizarle la grasa y darle un mejor color y sabor. </a:t>
            </a:r>
          </a:p>
          <a:p>
            <a:pPr algn="ctr"/>
            <a:endParaRPr lang="es-CO" sz="2500" dirty="0"/>
          </a:p>
        </p:txBody>
      </p:sp>
      <p:sp>
        <p:nvSpPr>
          <p:cNvPr id="60418" name="AutoShape 2" descr="https://fbcdn-sphotos-f-a.akamaihd.net/hphotos-ak-xfa1/v/t1.0-9/39861_434948714576_1445985_n.jpg?oh=e1886fe39f8b34f97de826d860edaf21&amp;oe=547C3682&amp;__gda__=1416589051_8a774d3bc758ce664de30a94e4010cf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60420" name="AutoShape 4" descr="https://fbcdn-sphotos-f-a.akamaihd.net/hphotos-ak-xfa1/v/t1.0-9/39861_434948714576_1445985_n.jpg?oh=e1886fe39f8b34f97de826d860edaf21&amp;oe=547C3682&amp;__gda__=1416589051_8a774d3bc758ce664de30a94e4010cf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60424" name="Picture 8" descr="http://www.quericavida.com/wp-content/uploads/2013/11/Flambe.jpg"/>
          <p:cNvPicPr>
            <a:picLocks noChangeAspect="1" noChangeArrowheads="1"/>
          </p:cNvPicPr>
          <p:nvPr/>
        </p:nvPicPr>
        <p:blipFill>
          <a:blip r:embed="rId2"/>
          <a:srcRect/>
          <a:stretch>
            <a:fillRect/>
          </a:stretch>
        </p:blipFill>
        <p:spPr bwMode="auto">
          <a:xfrm>
            <a:off x="4572000" y="2214553"/>
            <a:ext cx="3143272" cy="2683281"/>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Farsa</a:t>
            </a:r>
            <a:r>
              <a:rPr lang="es-CO" sz="4400" dirty="0" smtClean="0"/>
              <a:t>:</a:t>
            </a:r>
            <a:endParaRPr lang="es-ES" dirty="0"/>
          </a:p>
        </p:txBody>
      </p:sp>
      <p:sp>
        <p:nvSpPr>
          <p:cNvPr id="3" name="2 Marcador de contenido"/>
          <p:cNvSpPr>
            <a:spLocks noGrp="1"/>
          </p:cNvSpPr>
          <p:nvPr>
            <p:ph sz="half" idx="1"/>
          </p:nvPr>
        </p:nvSpPr>
        <p:spPr/>
        <p:txBody>
          <a:bodyPr>
            <a:normAutofit fontScale="92500" lnSpcReduction="20000"/>
          </a:bodyPr>
          <a:lstStyle/>
          <a:p>
            <a:pPr algn="ctr"/>
            <a:r>
              <a:rPr lang="es-CO" sz="2500" dirty="0" smtClean="0"/>
              <a:t>(relleno) Es una mezcla de carne y verduras o demás ingredientes que sirven para rellenar. Las farsas se usan en la producción de distintos productos de charcutería, tales como </a:t>
            </a:r>
            <a:r>
              <a:rPr lang="es-CO" sz="2500" i="1" dirty="0" err="1" smtClean="0"/>
              <a:t>quenelles</a:t>
            </a:r>
            <a:r>
              <a:rPr lang="es-CO" sz="2500" dirty="0" smtClean="0"/>
              <a:t>, salchichas, patés, terrinas y galantinas.</a:t>
            </a:r>
          </a:p>
          <a:p>
            <a:pPr algn="ctr"/>
            <a:endParaRPr lang="es-CO" sz="2500" dirty="0"/>
          </a:p>
        </p:txBody>
      </p:sp>
      <p:pic>
        <p:nvPicPr>
          <p:cNvPr id="5122" name="Picture 2" descr="http://4.bp.blogspot.com/-LfAQuWd9Ln0/TxwQt00wuHI/AAAAAAAAJhI/gwdX07mTPAg/s1600/Pollo+relleno+de+lentejas+y+almendras.jpg"/>
          <p:cNvPicPr>
            <a:picLocks noChangeAspect="1" noChangeArrowheads="1"/>
          </p:cNvPicPr>
          <p:nvPr/>
        </p:nvPicPr>
        <p:blipFill>
          <a:blip r:embed="rId2" cstate="print"/>
          <a:srcRect/>
          <a:stretch>
            <a:fillRect/>
          </a:stretch>
        </p:blipFill>
        <p:spPr bwMode="auto">
          <a:xfrm>
            <a:off x="4286249" y="2071678"/>
            <a:ext cx="3714775" cy="251293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err="1" smtClean="0"/>
              <a:t>Fumet</a:t>
            </a:r>
            <a:r>
              <a:rPr lang="es-CO" sz="4400" b="1" dirty="0" smtClean="0"/>
              <a:t> </a:t>
            </a:r>
            <a:r>
              <a:rPr lang="es-CO" sz="4400" dirty="0" smtClean="0"/>
              <a:t>:</a:t>
            </a:r>
            <a:endParaRPr lang="es-ES" dirty="0"/>
          </a:p>
        </p:txBody>
      </p:sp>
      <p:sp>
        <p:nvSpPr>
          <p:cNvPr id="3" name="2 Marcador de contenido"/>
          <p:cNvSpPr>
            <a:spLocks noGrp="1"/>
          </p:cNvSpPr>
          <p:nvPr>
            <p:ph sz="half" idx="1"/>
          </p:nvPr>
        </p:nvSpPr>
        <p:spPr>
          <a:xfrm>
            <a:off x="857224" y="1928802"/>
            <a:ext cx="3297254" cy="4195763"/>
          </a:xfrm>
        </p:spPr>
        <p:txBody>
          <a:bodyPr>
            <a:normAutofit/>
          </a:bodyPr>
          <a:lstStyle/>
          <a:p>
            <a:pPr lvl="0" algn="ctr"/>
            <a:r>
              <a:rPr lang="es-CO" sz="2500" dirty="0" smtClean="0"/>
              <a:t>Caldo  elaborado con espinas y cabezas de pescado, normalmente se les adiciona una bouquet guarní y un mirepoix. </a:t>
            </a:r>
          </a:p>
          <a:p>
            <a:endParaRPr lang="es-CO" sz="2500" dirty="0"/>
          </a:p>
        </p:txBody>
      </p:sp>
      <p:pic>
        <p:nvPicPr>
          <p:cNvPr id="59394" name="Picture 2" descr="http://www.lavozdelosandes.com/pic/upl/fumet_150111_in.jpg"/>
          <p:cNvPicPr>
            <a:picLocks noChangeAspect="1" noChangeArrowheads="1"/>
          </p:cNvPicPr>
          <p:nvPr/>
        </p:nvPicPr>
        <p:blipFill>
          <a:blip r:embed="rId2"/>
          <a:srcRect/>
          <a:stretch>
            <a:fillRect/>
          </a:stretch>
        </p:blipFill>
        <p:spPr bwMode="auto">
          <a:xfrm>
            <a:off x="4143372" y="2000240"/>
            <a:ext cx="3786214" cy="284276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err="1" smtClean="0"/>
              <a:t>Glace</a:t>
            </a:r>
            <a:r>
              <a:rPr lang="es-ES" b="1" dirty="0" smtClean="0"/>
              <a:t> de </a:t>
            </a:r>
            <a:r>
              <a:rPr lang="es-ES" b="1" dirty="0" err="1" smtClean="0"/>
              <a:t>viande</a:t>
            </a:r>
            <a:endParaRPr lang="es-ES" b="1" dirty="0"/>
          </a:p>
        </p:txBody>
      </p:sp>
      <p:sp>
        <p:nvSpPr>
          <p:cNvPr id="3" name="2 Marcador de contenido"/>
          <p:cNvSpPr>
            <a:spLocks noGrp="1"/>
          </p:cNvSpPr>
          <p:nvPr>
            <p:ph sz="half" idx="1"/>
          </p:nvPr>
        </p:nvSpPr>
        <p:spPr/>
        <p:txBody>
          <a:bodyPr/>
          <a:lstStyle/>
          <a:p>
            <a:pPr algn="ctr"/>
            <a:r>
              <a:rPr lang="es-ES" dirty="0" smtClean="0"/>
              <a:t>"esmalte carne", </a:t>
            </a:r>
            <a:r>
              <a:rPr lang="es-ES" dirty="0" err="1" smtClean="0"/>
              <a:t>glace</a:t>
            </a:r>
            <a:r>
              <a:rPr lang="es-ES" dirty="0" smtClean="0"/>
              <a:t> de </a:t>
            </a:r>
            <a:r>
              <a:rPr lang="es-ES" dirty="0" err="1" smtClean="0"/>
              <a:t>viande</a:t>
            </a:r>
            <a:r>
              <a:rPr lang="es-ES" dirty="0" smtClean="0"/>
              <a:t> es la reducción de un fondo  de carne (res) hasta que se reducen a un jarabe espeso. Se utiliza para dar sabor y color a las salsas. Máxima reducción de un fondo oscuro</a:t>
            </a:r>
            <a:endParaRPr lang="es-ES" dirty="0"/>
          </a:p>
        </p:txBody>
      </p:sp>
      <p:pic>
        <p:nvPicPr>
          <p:cNvPr id="137218" name="Picture 2" descr="http://www.trbimg.com/img-5204c3bd/turbine/jeyrkfnc-recipe-db/800/16x10?q=1"/>
          <p:cNvPicPr>
            <a:picLocks noChangeAspect="1" noChangeArrowheads="1"/>
          </p:cNvPicPr>
          <p:nvPr/>
        </p:nvPicPr>
        <p:blipFill>
          <a:blip r:embed="rId2"/>
          <a:srcRect/>
          <a:stretch>
            <a:fillRect/>
          </a:stretch>
        </p:blipFill>
        <p:spPr bwMode="auto">
          <a:xfrm>
            <a:off x="4143372" y="2071678"/>
            <a:ext cx="3714776" cy="3000356"/>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err="1" smtClean="0"/>
              <a:t>Garum</a:t>
            </a:r>
            <a:r>
              <a:rPr lang="es-ES" b="1" dirty="0" smtClean="0"/>
              <a:t>: </a:t>
            </a:r>
            <a:endParaRPr lang="es-ES" b="1" dirty="0"/>
          </a:p>
        </p:txBody>
      </p:sp>
      <p:sp>
        <p:nvSpPr>
          <p:cNvPr id="3" name="2 Marcador de contenido"/>
          <p:cNvSpPr>
            <a:spLocks noGrp="1"/>
          </p:cNvSpPr>
          <p:nvPr>
            <p:ph sz="half" idx="1"/>
          </p:nvPr>
        </p:nvSpPr>
        <p:spPr/>
        <p:txBody>
          <a:bodyPr/>
          <a:lstStyle/>
          <a:p>
            <a:pPr algn="ctr"/>
            <a:r>
              <a:rPr lang="es-ES" dirty="0" smtClean="0"/>
              <a:t>Considera la primera salsa en la gastronomía,  es una salsa de pescado preparada con vísceras fermentadas de pescado que era considerada por los habitantes de la antigua Roma como un alimento afrodisíaco, solamente consumido por las clases altas de la sociedad.</a:t>
            </a:r>
            <a:endParaRPr lang="es-ES" dirty="0"/>
          </a:p>
        </p:txBody>
      </p:sp>
      <p:pic>
        <p:nvPicPr>
          <p:cNvPr id="135170" name="Picture 2" descr="http://www.k-istine.ru/images/other/garum/garum-22.jpg"/>
          <p:cNvPicPr>
            <a:picLocks noChangeAspect="1" noChangeArrowheads="1"/>
          </p:cNvPicPr>
          <p:nvPr/>
        </p:nvPicPr>
        <p:blipFill>
          <a:blip r:embed="rId2"/>
          <a:srcRect/>
          <a:stretch>
            <a:fillRect/>
          </a:stretch>
        </p:blipFill>
        <p:spPr bwMode="auto">
          <a:xfrm>
            <a:off x="4214810" y="2214554"/>
            <a:ext cx="3860503" cy="257176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Acidular</a:t>
            </a:r>
            <a:r>
              <a:rPr lang="es-CO" sz="4400"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manera por la cual se le adiciona algún tipo de ácido alguna preparación o producto.</a:t>
            </a:r>
          </a:p>
          <a:p>
            <a:pPr algn="ctr"/>
            <a:endParaRPr lang="es-CO" sz="2500" dirty="0"/>
          </a:p>
        </p:txBody>
      </p:sp>
      <p:pic>
        <p:nvPicPr>
          <p:cNvPr id="102402" name="Picture 2" descr="http://www.nuestrogourmet.com/wp-content/uploads/2008/11/yogur-limon.jpg"/>
          <p:cNvPicPr>
            <a:picLocks noChangeAspect="1" noChangeArrowheads="1"/>
          </p:cNvPicPr>
          <p:nvPr/>
        </p:nvPicPr>
        <p:blipFill>
          <a:blip r:embed="rId2"/>
          <a:srcRect/>
          <a:stretch>
            <a:fillRect/>
          </a:stretch>
        </p:blipFill>
        <p:spPr bwMode="auto">
          <a:xfrm>
            <a:off x="4286249" y="2071678"/>
            <a:ext cx="3571900" cy="300039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t>Glasear </a:t>
            </a:r>
            <a:endParaRPr lang="es-ES" b="1" dirty="0"/>
          </a:p>
        </p:txBody>
      </p:sp>
      <p:sp>
        <p:nvSpPr>
          <p:cNvPr id="3" name="2 Marcador de contenido"/>
          <p:cNvSpPr>
            <a:spLocks noGrp="1"/>
          </p:cNvSpPr>
          <p:nvPr>
            <p:ph sz="half" idx="1"/>
          </p:nvPr>
        </p:nvSpPr>
        <p:spPr/>
        <p:txBody>
          <a:bodyPr/>
          <a:lstStyle/>
          <a:p>
            <a:pPr algn="ctr"/>
            <a:r>
              <a:rPr lang="es-ES" dirty="0" smtClean="0"/>
              <a:t>es una técnica culinaria consistente en recubrir alimentos con una sustancia brillante, como dulces y carnes.. </a:t>
            </a:r>
            <a:endParaRPr lang="es-ES" dirty="0"/>
          </a:p>
        </p:txBody>
      </p:sp>
      <p:pic>
        <p:nvPicPr>
          <p:cNvPr id="138242" name="Picture 2" descr="http://www.deliciosoyligero.com/wp-content/uploads/2011/12/Jamn-glaseado-final.jpg"/>
          <p:cNvPicPr>
            <a:picLocks noChangeAspect="1" noChangeArrowheads="1"/>
          </p:cNvPicPr>
          <p:nvPr/>
        </p:nvPicPr>
        <p:blipFill>
          <a:blip r:embed="rId2"/>
          <a:srcRect/>
          <a:stretch>
            <a:fillRect/>
          </a:stretch>
        </p:blipFill>
        <p:spPr bwMode="auto">
          <a:xfrm>
            <a:off x="4214810" y="2071678"/>
            <a:ext cx="3698722" cy="2571768"/>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Guarnecer:</a:t>
            </a:r>
            <a:endParaRPr lang="es-ES" dirty="0"/>
          </a:p>
        </p:txBody>
      </p:sp>
      <p:sp>
        <p:nvSpPr>
          <p:cNvPr id="3" name="2 Marcador de contenido"/>
          <p:cNvSpPr>
            <a:spLocks noGrp="1"/>
          </p:cNvSpPr>
          <p:nvPr>
            <p:ph sz="half" idx="1"/>
          </p:nvPr>
        </p:nvSpPr>
        <p:spPr/>
        <p:txBody>
          <a:bodyPr>
            <a:normAutofit/>
          </a:bodyPr>
          <a:lstStyle/>
          <a:p>
            <a:pPr algn="ctr"/>
            <a:r>
              <a:rPr lang="es-CO" dirty="0" smtClean="0"/>
              <a:t>acompañar una carne, pescado o ave de diversos productos que reciben el nombre de guarnición.</a:t>
            </a:r>
          </a:p>
          <a:p>
            <a:pPr algn="ctr"/>
            <a:endParaRPr lang="es-CO" dirty="0"/>
          </a:p>
        </p:txBody>
      </p:sp>
      <p:pic>
        <p:nvPicPr>
          <p:cNvPr id="58370" name="Picture 2" descr="http://img.loquenosabias.com/recetas/2013/04/02/guarnicion-de-verduras-par-carne.jpg"/>
          <p:cNvPicPr>
            <a:picLocks noChangeAspect="1" noChangeArrowheads="1"/>
          </p:cNvPicPr>
          <p:nvPr/>
        </p:nvPicPr>
        <p:blipFill>
          <a:blip r:embed="rId2"/>
          <a:srcRect/>
          <a:stretch>
            <a:fillRect/>
          </a:stretch>
        </p:blipFill>
        <p:spPr bwMode="auto">
          <a:xfrm>
            <a:off x="4214778" y="2071678"/>
            <a:ext cx="3643370" cy="271464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Gluten:</a:t>
            </a:r>
            <a:endParaRPr lang="es-ES" dirty="0"/>
          </a:p>
        </p:txBody>
      </p:sp>
      <p:sp>
        <p:nvSpPr>
          <p:cNvPr id="3" name="2 Marcador de contenido"/>
          <p:cNvSpPr>
            <a:spLocks noGrp="1"/>
          </p:cNvSpPr>
          <p:nvPr>
            <p:ph sz="half" idx="1"/>
          </p:nvPr>
        </p:nvSpPr>
        <p:spPr>
          <a:xfrm>
            <a:off x="785786" y="1500174"/>
            <a:ext cx="3297254" cy="4541851"/>
          </a:xfrm>
        </p:spPr>
        <p:txBody>
          <a:bodyPr>
            <a:noAutofit/>
          </a:bodyPr>
          <a:lstStyle/>
          <a:p>
            <a:pPr algn="ctr"/>
            <a:r>
              <a:rPr lang="es-CO" sz="2000" dirty="0" smtClean="0"/>
              <a:t>Proteína que se encuentra en la harina y que aporta elasticidad. La harina con alto contenido en gluten es la mejor para el amasado del pan. La harina de bajo contenido en gluten, como la que se utiliza en los bizcochos, es más blanda y menos elástica.</a:t>
            </a:r>
            <a:r>
              <a:rPr lang="es-CO" sz="2000" dirty="0"/>
              <a:t> </a:t>
            </a:r>
            <a:r>
              <a:rPr lang="es-CO" sz="2000" dirty="0" smtClean="0"/>
              <a:t>Esta se desarrolla amasándola</a:t>
            </a:r>
          </a:p>
        </p:txBody>
      </p:sp>
      <p:pic>
        <p:nvPicPr>
          <p:cNvPr id="57346" name="Picture 2" descr="http://receta-cocina.net/wp-content/219.jpg"/>
          <p:cNvPicPr>
            <a:picLocks noChangeAspect="1" noChangeArrowheads="1"/>
          </p:cNvPicPr>
          <p:nvPr/>
        </p:nvPicPr>
        <p:blipFill>
          <a:blip r:embed="rId2"/>
          <a:srcRect/>
          <a:stretch>
            <a:fillRect/>
          </a:stretch>
        </p:blipFill>
        <p:spPr bwMode="auto">
          <a:xfrm>
            <a:off x="4214810" y="2000240"/>
            <a:ext cx="3357586" cy="3748383"/>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Hermosear: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Suprimir las partes inútiles de un producto para que quede mejor presentado. Poner bonito.</a:t>
            </a:r>
            <a:endParaRPr lang="es-ES" sz="2500" b="1" dirty="0" smtClean="0"/>
          </a:p>
          <a:p>
            <a:pPr algn="ctr"/>
            <a:endParaRPr lang="es-CO" sz="2500" dirty="0"/>
          </a:p>
        </p:txBody>
      </p:sp>
      <p:pic>
        <p:nvPicPr>
          <p:cNvPr id="56322" name="Picture 2" descr="http://i30.tinypic.com/nvp995.jpg"/>
          <p:cNvPicPr>
            <a:picLocks noChangeAspect="1" noChangeArrowheads="1"/>
          </p:cNvPicPr>
          <p:nvPr/>
        </p:nvPicPr>
        <p:blipFill>
          <a:blip r:embed="rId2"/>
          <a:srcRect/>
          <a:stretch>
            <a:fillRect/>
          </a:stretch>
        </p:blipFill>
        <p:spPr bwMode="auto">
          <a:xfrm>
            <a:off x="4286248" y="2143116"/>
            <a:ext cx="4000528" cy="299883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Florear:</a:t>
            </a:r>
            <a:endParaRPr lang="es-ES" dirty="0"/>
          </a:p>
        </p:txBody>
      </p:sp>
      <p:sp>
        <p:nvSpPr>
          <p:cNvPr id="3" name="2 Marcador de contenido"/>
          <p:cNvSpPr>
            <a:spLocks noGrp="1"/>
          </p:cNvSpPr>
          <p:nvPr>
            <p:ph sz="half" idx="1"/>
          </p:nvPr>
        </p:nvSpPr>
        <p:spPr/>
        <p:txBody>
          <a:bodyPr/>
          <a:lstStyle/>
          <a:p>
            <a:pPr algn="ctr"/>
            <a:r>
              <a:rPr lang="es-CO" sz="2400" dirty="0" smtClean="0"/>
              <a:t>agregar harina, fécula o azúcar glas sobre una mesón para generar una capa fina que evite pegar una masa al mesón. </a:t>
            </a:r>
            <a:endParaRPr lang="es-ES" sz="2400" dirty="0" smtClean="0"/>
          </a:p>
          <a:p>
            <a:endParaRPr lang="es-ES" dirty="0"/>
          </a:p>
        </p:txBody>
      </p:sp>
      <p:pic>
        <p:nvPicPr>
          <p:cNvPr id="113666" name="Picture 2" descr="http://www.elclubdelpan.com/sites/clubdelpan/files/styles/img_gallery_gran_492x343/public/node/article/field_image/2128_espolvear.jpg?itok=wyK9hAnh"/>
          <p:cNvPicPr>
            <a:picLocks noChangeAspect="1" noChangeArrowheads="1"/>
          </p:cNvPicPr>
          <p:nvPr/>
        </p:nvPicPr>
        <p:blipFill>
          <a:blip r:embed="rId2"/>
          <a:srcRect r="23469" b="10275"/>
          <a:stretch>
            <a:fillRect/>
          </a:stretch>
        </p:blipFill>
        <p:spPr bwMode="auto">
          <a:xfrm>
            <a:off x="4286248" y="2214554"/>
            <a:ext cx="3571900" cy="2786082"/>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Juliana:</a:t>
            </a:r>
            <a:endParaRPr lang="es-ES" dirty="0"/>
          </a:p>
        </p:txBody>
      </p:sp>
      <p:sp>
        <p:nvSpPr>
          <p:cNvPr id="3" name="2 Marcador de contenido"/>
          <p:cNvSpPr>
            <a:spLocks noGrp="1"/>
          </p:cNvSpPr>
          <p:nvPr>
            <p:ph sz="half" idx="1"/>
          </p:nvPr>
        </p:nvSpPr>
        <p:spPr>
          <a:xfrm>
            <a:off x="571472" y="2060576"/>
            <a:ext cx="3553267" cy="4225944"/>
          </a:xfrm>
        </p:spPr>
        <p:txBody>
          <a:bodyPr>
            <a:normAutofit/>
          </a:bodyPr>
          <a:lstStyle/>
          <a:p>
            <a:pPr algn="ctr">
              <a:buNone/>
            </a:pPr>
            <a:r>
              <a:rPr lang="es-CO" sz="2500" dirty="0" smtClean="0"/>
              <a:t>consiste en cortar las verduras en tiras alargadas de 2 mm x 6 cm aproximadamente, con ayuda de un cuchillo o de una mandolina. </a:t>
            </a:r>
            <a:endParaRPr lang="es-CO" sz="2500" dirty="0"/>
          </a:p>
        </p:txBody>
      </p:sp>
      <p:pic>
        <p:nvPicPr>
          <p:cNvPr id="55298" name="Picture 2" descr="http://4.bp.blogspot.com/-_EcBP2vaS_8/UFT1oIZtdMI/AAAAAAAAAB0/GwH0kKecBpo/s1600/juliana.jpg"/>
          <p:cNvPicPr>
            <a:picLocks noChangeAspect="1" noChangeArrowheads="1"/>
          </p:cNvPicPr>
          <p:nvPr/>
        </p:nvPicPr>
        <p:blipFill>
          <a:blip r:embed="rId2"/>
          <a:srcRect/>
          <a:stretch>
            <a:fillRect/>
          </a:stretch>
        </p:blipFill>
        <p:spPr bwMode="auto">
          <a:xfrm>
            <a:off x="4286249" y="2143116"/>
            <a:ext cx="3645800" cy="2643206"/>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err="1" smtClean="0"/>
              <a:t>Infusionar</a:t>
            </a:r>
            <a:r>
              <a:rPr lang="es-CO" b="1" dirty="0" smtClean="0"/>
              <a:t>: </a:t>
            </a:r>
            <a:endParaRPr lang="es-ES" dirty="0"/>
          </a:p>
        </p:txBody>
      </p:sp>
      <p:sp>
        <p:nvSpPr>
          <p:cNvPr id="3" name="2 Marcador de contenido"/>
          <p:cNvSpPr>
            <a:spLocks noGrp="1"/>
          </p:cNvSpPr>
          <p:nvPr>
            <p:ph sz="half" idx="1"/>
          </p:nvPr>
        </p:nvSpPr>
        <p:spPr/>
        <p:txBody>
          <a:bodyPr/>
          <a:lstStyle/>
          <a:p>
            <a:pPr algn="ctr"/>
            <a:r>
              <a:rPr lang="es-CO" sz="2400" dirty="0" smtClean="0"/>
              <a:t>acción de añadir agua o un líquido hirviendo sobre otro producto para extraer su color, sabor y aroma.</a:t>
            </a:r>
            <a:endParaRPr lang="es-ES" sz="2400" dirty="0" smtClean="0"/>
          </a:p>
          <a:p>
            <a:endParaRPr lang="es-ES" dirty="0"/>
          </a:p>
        </p:txBody>
      </p:sp>
      <p:pic>
        <p:nvPicPr>
          <p:cNvPr id="112642" name="Picture 2" descr="http://www.biotea.es/image/cache/data/blog/infu_1-600x600.jpg"/>
          <p:cNvPicPr>
            <a:picLocks noChangeAspect="1" noChangeArrowheads="1"/>
          </p:cNvPicPr>
          <p:nvPr/>
        </p:nvPicPr>
        <p:blipFill>
          <a:blip r:embed="rId2"/>
          <a:srcRect/>
          <a:stretch>
            <a:fillRect/>
          </a:stretch>
        </p:blipFill>
        <p:spPr bwMode="auto">
          <a:xfrm>
            <a:off x="4071934" y="2071678"/>
            <a:ext cx="3143272" cy="2886052"/>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Liofilizar: </a:t>
            </a:r>
            <a:endParaRPr lang="es-ES" dirty="0"/>
          </a:p>
        </p:txBody>
      </p:sp>
      <p:sp>
        <p:nvSpPr>
          <p:cNvPr id="3" name="2 Marcador de contenido"/>
          <p:cNvSpPr>
            <a:spLocks noGrp="1"/>
          </p:cNvSpPr>
          <p:nvPr>
            <p:ph sz="half" idx="1"/>
          </p:nvPr>
        </p:nvSpPr>
        <p:spPr/>
        <p:txBody>
          <a:bodyPr>
            <a:normAutofit/>
          </a:bodyPr>
          <a:lstStyle/>
          <a:p>
            <a:pPr algn="ctr"/>
            <a:r>
              <a:rPr lang="es-CO" sz="2000" dirty="0" smtClean="0"/>
              <a:t>Método de conservación de una cosa que consiste en deshidratarla sometiéndola a una rápida congelación y eliminando el hielo posteriormente mediante un ligero calentamiento al vacío que lo transforma en vapor</a:t>
            </a:r>
            <a:endParaRPr lang="es-ES" sz="2000" dirty="0" smtClean="0"/>
          </a:p>
          <a:p>
            <a:endParaRPr lang="es-ES" dirty="0"/>
          </a:p>
        </p:txBody>
      </p:sp>
      <p:pic>
        <p:nvPicPr>
          <p:cNvPr id="111618" name="Picture 2" descr="http://www.imchef.org/wp-content/uploads/2010/09/liofilizacion-im.jpg"/>
          <p:cNvPicPr>
            <a:picLocks noChangeAspect="1" noChangeArrowheads="1"/>
          </p:cNvPicPr>
          <p:nvPr/>
        </p:nvPicPr>
        <p:blipFill>
          <a:blip r:embed="rId3"/>
          <a:srcRect/>
          <a:stretch>
            <a:fillRect/>
          </a:stretch>
        </p:blipFill>
        <p:spPr bwMode="auto">
          <a:xfrm>
            <a:off x="4286248" y="2071678"/>
            <a:ext cx="4000528" cy="2933699"/>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Laminar:</a:t>
            </a:r>
            <a:endParaRPr lang="es-ES" dirty="0"/>
          </a:p>
        </p:txBody>
      </p:sp>
      <p:sp>
        <p:nvSpPr>
          <p:cNvPr id="3" name="2 Marcador de contenido"/>
          <p:cNvSpPr>
            <a:spLocks noGrp="1"/>
          </p:cNvSpPr>
          <p:nvPr>
            <p:ph sz="half" idx="1"/>
          </p:nvPr>
        </p:nvSpPr>
        <p:spPr/>
        <p:txBody>
          <a:bodyPr>
            <a:normAutofit/>
          </a:bodyPr>
          <a:lstStyle/>
          <a:p>
            <a:pPr lvl="0" algn="ctr"/>
            <a:r>
              <a:rPr lang="es-CO" sz="2500" dirty="0" smtClean="0"/>
              <a:t>cortar en laminas o rebanadas delgadas.</a:t>
            </a:r>
          </a:p>
          <a:p>
            <a:pPr algn="ctr"/>
            <a:endParaRPr lang="es-CO" sz="2500" dirty="0"/>
          </a:p>
        </p:txBody>
      </p:sp>
      <p:pic>
        <p:nvPicPr>
          <p:cNvPr id="54274" name="Picture 2" descr="http://lohecocinadoyo.com/wp-content/uploads/2013/07/Rollitos-17.jpg"/>
          <p:cNvPicPr>
            <a:picLocks noChangeAspect="1" noChangeArrowheads="1"/>
          </p:cNvPicPr>
          <p:nvPr/>
        </p:nvPicPr>
        <p:blipFill>
          <a:blip r:embed="rId2"/>
          <a:srcRect/>
          <a:stretch>
            <a:fillRect/>
          </a:stretch>
        </p:blipFill>
        <p:spPr bwMode="auto">
          <a:xfrm>
            <a:off x="4071934" y="2214554"/>
            <a:ext cx="4058507" cy="285752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solidFill>
                  <a:schemeClr val="tx1"/>
                </a:solidFill>
              </a:rPr>
              <a:t>Liga Fina o </a:t>
            </a:r>
            <a:r>
              <a:rPr lang="es-ES" b="1" dirty="0" err="1" smtClean="0">
                <a:solidFill>
                  <a:schemeClr val="tx1"/>
                </a:solidFill>
              </a:rPr>
              <a:t>Royale</a:t>
            </a:r>
            <a:endParaRPr lang="es-ES" b="1" dirty="0">
              <a:solidFill>
                <a:schemeClr val="tx1"/>
              </a:solidFill>
            </a:endParaRPr>
          </a:p>
        </p:txBody>
      </p:sp>
      <p:sp>
        <p:nvSpPr>
          <p:cNvPr id="3" name="2 Marcador de contenido"/>
          <p:cNvSpPr>
            <a:spLocks noGrp="1"/>
          </p:cNvSpPr>
          <p:nvPr>
            <p:ph sz="half" idx="1"/>
          </p:nvPr>
        </p:nvSpPr>
        <p:spPr/>
        <p:txBody>
          <a:bodyPr/>
          <a:lstStyle/>
          <a:p>
            <a:pPr algn="ctr"/>
            <a:r>
              <a:rPr lang="es-ES" dirty="0" smtClean="0"/>
              <a:t>Ligazón compuesta por yemas de huevo y crema de leche, es empleada en fondos y salsas sobre todo en la salsa </a:t>
            </a:r>
            <a:r>
              <a:rPr lang="es-ES" dirty="0" err="1" smtClean="0"/>
              <a:t>velouté</a:t>
            </a:r>
            <a:r>
              <a:rPr lang="es-ES" dirty="0" smtClean="0"/>
              <a:t>, en la cual además de ligar tiene la función de mejorar la textura y dar brillo a la preparación </a:t>
            </a:r>
            <a:endParaRPr lang="es-ES" dirty="0"/>
          </a:p>
        </p:txBody>
      </p:sp>
      <p:sp>
        <p:nvSpPr>
          <p:cNvPr id="4" name="3 Marcador de contenido"/>
          <p:cNvSpPr>
            <a:spLocks noGrp="1"/>
          </p:cNvSpPr>
          <p:nvPr>
            <p:ph sz="half" idx="2"/>
          </p:nvPr>
        </p:nvSpPr>
        <p:spPr/>
        <p:txBody>
          <a:bodyPr/>
          <a:lstStyle/>
          <a:p>
            <a:endParaRPr lang="es-ES" dirty="0"/>
          </a:p>
        </p:txBody>
      </p:sp>
      <p:pic>
        <p:nvPicPr>
          <p:cNvPr id="139266" name="Picture 2" descr="http://gastronomiaycia.republica.com/wp-content/uploads/2008/05/roux_claro.jpg"/>
          <p:cNvPicPr>
            <a:picLocks noChangeAspect="1" noChangeArrowheads="1"/>
          </p:cNvPicPr>
          <p:nvPr/>
        </p:nvPicPr>
        <p:blipFill>
          <a:blip r:embed="rId2"/>
          <a:srcRect/>
          <a:stretch>
            <a:fillRect/>
          </a:stretch>
        </p:blipFill>
        <p:spPr bwMode="auto">
          <a:xfrm>
            <a:off x="4143372" y="2143116"/>
            <a:ext cx="3524250" cy="2809876"/>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pPr algn="ctr"/>
            <a:r>
              <a:rPr lang="es-CO" sz="4400" b="1" dirty="0" err="1" smtClean="0"/>
              <a:t>Acitronar</a:t>
            </a:r>
            <a:r>
              <a:rPr lang="es-CO" sz="4400" b="1" dirty="0" smtClean="0"/>
              <a:t>:</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saltear cebolla o cualquier verdura en crudo, en grasa caliente y  mover hasta que se trasparente.</a:t>
            </a:r>
          </a:p>
          <a:p>
            <a:pPr algn="ctr"/>
            <a:endParaRPr lang="es-CO" sz="2500" dirty="0"/>
          </a:p>
        </p:txBody>
      </p:sp>
      <p:pic>
        <p:nvPicPr>
          <p:cNvPr id="101378" name="Picture 2" descr="http://fotos.eluniversal.com.mx/web_img/fotogaleria/2gucas.jpg"/>
          <p:cNvPicPr>
            <a:picLocks noChangeAspect="1" noChangeArrowheads="1"/>
          </p:cNvPicPr>
          <p:nvPr/>
        </p:nvPicPr>
        <p:blipFill>
          <a:blip r:embed="rId2"/>
          <a:srcRect/>
          <a:stretch>
            <a:fillRect/>
          </a:stretch>
        </p:blipFill>
        <p:spPr bwMode="auto">
          <a:xfrm>
            <a:off x="4286248" y="2071678"/>
            <a:ext cx="3429024" cy="3267555"/>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0"/>
            <a:ext cx="8229600" cy="1143000"/>
          </a:xfrm>
        </p:spPr>
        <p:txBody>
          <a:bodyPr>
            <a:normAutofit fontScale="90000"/>
          </a:bodyPr>
          <a:lstStyle/>
          <a:p>
            <a:r>
              <a:rPr lang="es-CO" dirty="0" smtClean="0"/>
              <a:t/>
            </a:r>
            <a:br>
              <a:rPr lang="es-CO" dirty="0" smtClean="0"/>
            </a:br>
            <a:endParaRPr lang="es-CO" dirty="0"/>
          </a:p>
        </p:txBody>
      </p:sp>
      <p:sp>
        <p:nvSpPr>
          <p:cNvPr id="13" name="12 CuadroTexto"/>
          <p:cNvSpPr txBox="1"/>
          <p:nvPr/>
        </p:nvSpPr>
        <p:spPr>
          <a:xfrm>
            <a:off x="5037296" y="1524411"/>
            <a:ext cx="71438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dirty="0" smtClean="0"/>
              <a:t>FRIO</a:t>
            </a:r>
            <a:endParaRPr lang="es-CO" dirty="0"/>
          </a:p>
        </p:txBody>
      </p:sp>
      <p:sp>
        <p:nvSpPr>
          <p:cNvPr id="14" name="13 CuadroTexto"/>
          <p:cNvSpPr txBox="1"/>
          <p:nvPr/>
        </p:nvSpPr>
        <p:spPr>
          <a:xfrm>
            <a:off x="2608404" y="1524411"/>
            <a:ext cx="121444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dirty="0" smtClean="0"/>
              <a:t>CALOR</a:t>
            </a:r>
            <a:endParaRPr lang="es-CO" dirty="0"/>
          </a:p>
        </p:txBody>
      </p:sp>
      <p:sp>
        <p:nvSpPr>
          <p:cNvPr id="15" name="14 CuadroTexto"/>
          <p:cNvSpPr txBox="1"/>
          <p:nvPr/>
        </p:nvSpPr>
        <p:spPr>
          <a:xfrm>
            <a:off x="179512" y="2167353"/>
            <a:ext cx="2928958" cy="9233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b="1" dirty="0" smtClean="0"/>
              <a:t>ROUX: </a:t>
            </a:r>
            <a:r>
              <a:rPr lang="es-CO" dirty="0" smtClean="0"/>
              <a:t>es una mezcla de harina y grasa cocida durante un tiempo. </a:t>
            </a:r>
            <a:endParaRPr lang="es-CO" dirty="0"/>
          </a:p>
        </p:txBody>
      </p:sp>
      <p:sp>
        <p:nvSpPr>
          <p:cNvPr id="16" name="15 CuadroTexto"/>
          <p:cNvSpPr txBox="1"/>
          <p:nvPr/>
        </p:nvSpPr>
        <p:spPr>
          <a:xfrm>
            <a:off x="6108866" y="2095915"/>
            <a:ext cx="2857520" cy="150019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dirty="0" smtClean="0"/>
              <a:t>BEURRE-MANIE: se toman iguales cantidades de harina y margarina, se mezclan en frió.</a:t>
            </a:r>
            <a:endParaRPr lang="es-CO" dirty="0"/>
          </a:p>
        </p:txBody>
      </p:sp>
      <p:sp>
        <p:nvSpPr>
          <p:cNvPr id="17" name="16 CuadroTexto"/>
          <p:cNvSpPr txBox="1"/>
          <p:nvPr/>
        </p:nvSpPr>
        <p:spPr>
          <a:xfrm>
            <a:off x="179512" y="4453369"/>
            <a:ext cx="2357454" cy="203132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b="1" dirty="0" smtClean="0"/>
              <a:t>ROUX CLARO</a:t>
            </a:r>
            <a:r>
              <a:rPr lang="es-CO" dirty="0" smtClean="0"/>
              <a:t>: cocinar por 3 minutos más a 100º C  ( salsas blancas, como la bechamel) </a:t>
            </a:r>
          </a:p>
          <a:p>
            <a:endParaRPr lang="es-CO" dirty="0"/>
          </a:p>
        </p:txBody>
      </p:sp>
      <p:sp>
        <p:nvSpPr>
          <p:cNvPr id="18" name="17 CuadroTexto"/>
          <p:cNvSpPr txBox="1"/>
          <p:nvPr/>
        </p:nvSpPr>
        <p:spPr>
          <a:xfrm>
            <a:off x="3251346" y="4453369"/>
            <a:ext cx="2643206" cy="221599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0" lvl="2"/>
            <a:r>
              <a:rPr lang="es-CO" sz="2000" b="1" dirty="0" smtClean="0"/>
              <a:t>ROUX RUBIO</a:t>
            </a:r>
            <a:r>
              <a:rPr lang="es-CO" sz="2000" dirty="0" smtClean="0"/>
              <a:t>: cocinar por 4 minutos más a 90º </a:t>
            </a:r>
            <a:r>
              <a:rPr lang="es-CO" sz="2000" smtClean="0"/>
              <a:t>C ( para </a:t>
            </a:r>
            <a:r>
              <a:rPr lang="es-CO" sz="2000"/>
              <a:t>salsas poco </a:t>
            </a:r>
            <a:r>
              <a:rPr lang="es-CO" sz="2000" dirty="0" smtClean="0"/>
              <a:t>oscuras, como la </a:t>
            </a:r>
            <a:r>
              <a:rPr lang="es-CO" sz="2000" dirty="0" err="1" smtClean="0"/>
              <a:t>veloute</a:t>
            </a:r>
            <a:r>
              <a:rPr lang="es-CO" sz="2000" dirty="0" smtClean="0"/>
              <a:t>)</a:t>
            </a:r>
          </a:p>
          <a:p>
            <a:endParaRPr lang="es-CO" dirty="0"/>
          </a:p>
        </p:txBody>
      </p:sp>
      <p:sp>
        <p:nvSpPr>
          <p:cNvPr id="19" name="18 CuadroTexto"/>
          <p:cNvSpPr txBox="1"/>
          <p:nvPr/>
        </p:nvSpPr>
        <p:spPr>
          <a:xfrm>
            <a:off x="6394618" y="4453369"/>
            <a:ext cx="2571768" cy="184665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0" lvl="2"/>
            <a:r>
              <a:rPr lang="es-CO" sz="1600" b="1" dirty="0" smtClean="0"/>
              <a:t>ROUX OSCURO</a:t>
            </a:r>
            <a:r>
              <a:rPr lang="es-CO" sz="1600" dirty="0" smtClean="0"/>
              <a:t>: cocinar por 5 O 6 minutos más a 80º C ( para salsas oscuras , como la </a:t>
            </a:r>
            <a:r>
              <a:rPr lang="es-CO" sz="1600" dirty="0" err="1" smtClean="0"/>
              <a:t>demi-glace</a:t>
            </a:r>
            <a:r>
              <a:rPr lang="es-CO" sz="1600" dirty="0" smtClean="0"/>
              <a:t>, estofados oscuros etc.)</a:t>
            </a:r>
          </a:p>
          <a:p>
            <a:endParaRPr lang="es-CO" dirty="0"/>
          </a:p>
        </p:txBody>
      </p:sp>
      <p:sp>
        <p:nvSpPr>
          <p:cNvPr id="20" name="19 Flecha izquierda, derecha y arriba"/>
          <p:cNvSpPr/>
          <p:nvPr/>
        </p:nvSpPr>
        <p:spPr>
          <a:xfrm>
            <a:off x="3894288" y="1167221"/>
            <a:ext cx="928694" cy="571504"/>
          </a:xfrm>
          <a:prstGeom prst="leftRigh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1" name="20 CuadroTexto"/>
          <p:cNvSpPr txBox="1"/>
          <p:nvPr/>
        </p:nvSpPr>
        <p:spPr>
          <a:xfrm>
            <a:off x="357158" y="357166"/>
            <a:ext cx="8358246" cy="9233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CO" sz="2000" b="1" dirty="0" smtClean="0">
                <a:solidFill>
                  <a:schemeClr val="tx1"/>
                </a:solidFill>
              </a:rPr>
              <a:t>LIGAZÓN:</a:t>
            </a:r>
            <a:r>
              <a:rPr lang="es-CO" sz="2000" dirty="0" smtClean="0">
                <a:solidFill>
                  <a:schemeClr val="tx1"/>
                </a:solidFill>
              </a:rPr>
              <a:t> </a:t>
            </a:r>
            <a:r>
              <a:rPr lang="es-ES" sz="1600" dirty="0" smtClean="0"/>
              <a:t>Técnica culinaria que se emplea para trabar o espesar salsas o jugos, empleando algún espesante simple como harinas, huevos, féculas, nata o sangre</a:t>
            </a:r>
            <a:endParaRPr lang="es-CO" sz="2000" dirty="0" smtClean="0">
              <a:solidFill>
                <a:schemeClr val="tx1"/>
              </a:solidFill>
            </a:endParaRPr>
          </a:p>
          <a:p>
            <a:endParaRPr lang="es-CO" dirty="0">
              <a:solidFill>
                <a:schemeClr val="tx1"/>
              </a:solidFill>
            </a:endParaRPr>
          </a:p>
        </p:txBody>
      </p:sp>
      <p:sp>
        <p:nvSpPr>
          <p:cNvPr id="22" name="21 Flecha doblada hacia arriba"/>
          <p:cNvSpPr/>
          <p:nvPr/>
        </p:nvSpPr>
        <p:spPr>
          <a:xfrm rot="10800000">
            <a:off x="1751148" y="1524410"/>
            <a:ext cx="751210" cy="571505"/>
          </a:xfrm>
          <a:prstGeom prst="ben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4" name="23 Flecha doblada hacia arriba"/>
          <p:cNvSpPr/>
          <p:nvPr/>
        </p:nvSpPr>
        <p:spPr>
          <a:xfrm flipV="1">
            <a:off x="5894552" y="1524411"/>
            <a:ext cx="1000132" cy="500066"/>
          </a:xfrm>
          <a:prstGeom prst="bentUpArrow">
            <a:avLst>
              <a:gd name="adj1" fmla="val 25000"/>
              <a:gd name="adj2" fmla="val 25000"/>
              <a:gd name="adj3" fmla="val 29224"/>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7" name="26 Flecha abajo"/>
          <p:cNvSpPr/>
          <p:nvPr/>
        </p:nvSpPr>
        <p:spPr>
          <a:xfrm>
            <a:off x="751016" y="4167617"/>
            <a:ext cx="285752" cy="214314"/>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8" name="27 Flecha abajo"/>
          <p:cNvSpPr/>
          <p:nvPr/>
        </p:nvSpPr>
        <p:spPr>
          <a:xfrm>
            <a:off x="7823378" y="4167617"/>
            <a:ext cx="357190" cy="214314"/>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9" name="28 Flecha abajo"/>
          <p:cNvSpPr/>
          <p:nvPr/>
        </p:nvSpPr>
        <p:spPr>
          <a:xfrm>
            <a:off x="4322916" y="4096179"/>
            <a:ext cx="285752" cy="285752"/>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30" name="29 Redondear rectángulo de esquina sencilla"/>
          <p:cNvSpPr/>
          <p:nvPr/>
        </p:nvSpPr>
        <p:spPr>
          <a:xfrm>
            <a:off x="822454" y="4096179"/>
            <a:ext cx="7286676" cy="71438"/>
          </a:xfrm>
          <a:prstGeom prst="round1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31" name="30 Flecha arriba"/>
          <p:cNvSpPr/>
          <p:nvPr/>
        </p:nvSpPr>
        <p:spPr>
          <a:xfrm rot="10800000">
            <a:off x="1822586" y="3096047"/>
            <a:ext cx="214314" cy="214314"/>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3" name="22 CuadroTexto"/>
          <p:cNvSpPr txBox="1"/>
          <p:nvPr/>
        </p:nvSpPr>
        <p:spPr>
          <a:xfrm>
            <a:off x="1036768" y="3381799"/>
            <a:ext cx="2000264"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b="1" dirty="0" smtClean="0">
                <a:solidFill>
                  <a:schemeClr val="bg1"/>
                </a:solidFill>
              </a:rPr>
              <a:t>CLASIFICACION</a:t>
            </a:r>
            <a:endParaRPr lang="es-CO" b="1" dirty="0">
              <a:solidFill>
                <a:schemeClr val="bg1"/>
              </a:solidFill>
            </a:endParaRPr>
          </a:p>
        </p:txBody>
      </p:sp>
      <p:sp>
        <p:nvSpPr>
          <p:cNvPr id="25" name="24 Flecha abajo"/>
          <p:cNvSpPr/>
          <p:nvPr/>
        </p:nvSpPr>
        <p:spPr>
          <a:xfrm>
            <a:off x="1822586" y="3810427"/>
            <a:ext cx="214314" cy="14287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
        <p:nvSpPr>
          <p:cNvPr id="26" name="25 CuadroTexto"/>
          <p:cNvSpPr txBox="1"/>
          <p:nvPr/>
        </p:nvSpPr>
        <p:spPr>
          <a:xfrm>
            <a:off x="3322784" y="2167354"/>
            <a:ext cx="2500330" cy="193899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s-CO" dirty="0" smtClean="0"/>
              <a:t>PROPORCIÓN:</a:t>
            </a:r>
          </a:p>
          <a:p>
            <a:pPr>
              <a:buFont typeface="Arial" pitchFamily="34" charset="0"/>
              <a:buChar char="•"/>
            </a:pPr>
            <a:r>
              <a:rPr lang="es-CO" sz="1400" b="1" dirty="0" smtClean="0"/>
              <a:t>Salsas ligeras</a:t>
            </a:r>
            <a:r>
              <a:rPr lang="es-CO" sz="1400" dirty="0" smtClean="0"/>
              <a:t>: 100 g de salsa </a:t>
            </a:r>
            <a:r>
              <a:rPr lang="es-CO" sz="1400" dirty="0" err="1" smtClean="0"/>
              <a:t>roux</a:t>
            </a:r>
            <a:r>
              <a:rPr lang="es-CO" sz="1400" dirty="0" smtClean="0"/>
              <a:t> por litro</a:t>
            </a:r>
          </a:p>
          <a:p>
            <a:pPr>
              <a:buFont typeface="Arial" pitchFamily="34" charset="0"/>
              <a:buChar char="•"/>
            </a:pPr>
            <a:r>
              <a:rPr lang="es-CO" sz="1400" b="1" dirty="0" smtClean="0"/>
              <a:t>Salsas medianas</a:t>
            </a:r>
            <a:r>
              <a:rPr lang="es-CO" sz="1400" dirty="0" smtClean="0"/>
              <a:t>: 130-150 g de salsa </a:t>
            </a:r>
            <a:r>
              <a:rPr lang="es-CO" sz="1400" dirty="0" err="1" smtClean="0"/>
              <a:t>roux</a:t>
            </a:r>
            <a:r>
              <a:rPr lang="es-CO" sz="1400" dirty="0" smtClean="0"/>
              <a:t> por litro</a:t>
            </a:r>
          </a:p>
          <a:p>
            <a:pPr>
              <a:buFont typeface="Arial" pitchFamily="34" charset="0"/>
              <a:buChar char="•"/>
            </a:pPr>
            <a:r>
              <a:rPr lang="es-CO" sz="1400" b="1" dirty="0" smtClean="0"/>
              <a:t>Salsas espesas</a:t>
            </a:r>
            <a:r>
              <a:rPr lang="es-CO" sz="1400" dirty="0" smtClean="0"/>
              <a:t>: 150-200 g de salsa </a:t>
            </a:r>
            <a:r>
              <a:rPr lang="es-CO" sz="1400" dirty="0" err="1" smtClean="0"/>
              <a:t>roux</a:t>
            </a:r>
            <a:r>
              <a:rPr lang="es-CO" sz="1400" dirty="0" smtClean="0"/>
              <a:t> por litro</a:t>
            </a:r>
          </a:p>
          <a:p>
            <a:endParaRPr lang="es-CO" dirty="0"/>
          </a:p>
        </p:txBody>
      </p:sp>
      <p:sp>
        <p:nvSpPr>
          <p:cNvPr id="32" name="31 Flecha derecha"/>
          <p:cNvSpPr/>
          <p:nvPr/>
        </p:nvSpPr>
        <p:spPr>
          <a:xfrm>
            <a:off x="3108470" y="2524543"/>
            <a:ext cx="142876" cy="28575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O"/>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http://1.bp.blogspot.com/_ONjA_Qdt2Nw/TKIVoSBg7uI/AAAAAAAAASY/VK0XObUNFZs/s1600/how-to-roux.jpg"/>
          <p:cNvPicPr>
            <a:picLocks noChangeAspect="1" noChangeArrowheads="1"/>
          </p:cNvPicPr>
          <p:nvPr/>
        </p:nvPicPr>
        <p:blipFill>
          <a:blip r:embed="rId2"/>
          <a:srcRect/>
          <a:stretch>
            <a:fillRect/>
          </a:stretch>
        </p:blipFill>
        <p:spPr bwMode="auto">
          <a:xfrm>
            <a:off x="4644008" y="466642"/>
            <a:ext cx="4000528" cy="2714644"/>
          </a:xfrm>
          <a:prstGeom prst="rect">
            <a:avLst/>
          </a:prstGeom>
          <a:noFill/>
        </p:spPr>
      </p:pic>
      <p:pic>
        <p:nvPicPr>
          <p:cNvPr id="125956" name="Picture 4" descr="http://img.directoalpaladar.com/2009/05/elaboracion_salsa_espanola.JPG"/>
          <p:cNvPicPr>
            <a:picLocks noChangeAspect="1" noChangeArrowheads="1"/>
          </p:cNvPicPr>
          <p:nvPr/>
        </p:nvPicPr>
        <p:blipFill>
          <a:blip r:embed="rId3"/>
          <a:srcRect/>
          <a:stretch>
            <a:fillRect/>
          </a:stretch>
        </p:blipFill>
        <p:spPr bwMode="auto">
          <a:xfrm>
            <a:off x="539552" y="466642"/>
            <a:ext cx="3962986" cy="2686904"/>
          </a:xfrm>
          <a:prstGeom prst="rect">
            <a:avLst/>
          </a:prstGeom>
          <a:noFill/>
        </p:spPr>
      </p:pic>
      <p:pic>
        <p:nvPicPr>
          <p:cNvPr id="125958" name="Picture 6" descr="http://2.bp.blogspot.com/-WFaA7uI9DFc/T1J2kbYc2KI/AAAAAAAAFu0/YMj6NYCHhN8/s1600/synth.jpg"/>
          <p:cNvPicPr>
            <a:picLocks noChangeAspect="1" noChangeArrowheads="1"/>
          </p:cNvPicPr>
          <p:nvPr/>
        </p:nvPicPr>
        <p:blipFill>
          <a:blip r:embed="rId4"/>
          <a:srcRect/>
          <a:stretch>
            <a:fillRect/>
          </a:stretch>
        </p:blipFill>
        <p:spPr bwMode="auto">
          <a:xfrm>
            <a:off x="539552" y="3346962"/>
            <a:ext cx="8072494" cy="2962358"/>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Leudar</a:t>
            </a:r>
            <a:r>
              <a:rPr lang="es-CO" dirty="0" smtClean="0"/>
              <a:t>:</a:t>
            </a:r>
            <a:endParaRPr lang="es-ES" dirty="0"/>
          </a:p>
        </p:txBody>
      </p:sp>
      <p:sp>
        <p:nvSpPr>
          <p:cNvPr id="3" name="2 Marcador de contenido"/>
          <p:cNvSpPr>
            <a:spLocks noGrp="1"/>
          </p:cNvSpPr>
          <p:nvPr>
            <p:ph sz="half" idx="1"/>
          </p:nvPr>
        </p:nvSpPr>
        <p:spPr/>
        <p:txBody>
          <a:bodyPr/>
          <a:lstStyle/>
          <a:p>
            <a:pPr lvl="0" algn="ctr"/>
            <a:r>
              <a:rPr lang="es-CO" dirty="0" smtClean="0"/>
              <a:t>Fermentar con levadura, gracias a la liberación de gases que produce la levadura y la azúcar que permiten que el pan crezca y quede suave</a:t>
            </a:r>
            <a:endParaRPr lang="es-CO" sz="4400" b="1" dirty="0" smtClean="0"/>
          </a:p>
          <a:p>
            <a:pPr algn="ctr"/>
            <a:endParaRPr lang="es-CO" dirty="0"/>
          </a:p>
        </p:txBody>
      </p:sp>
      <p:pic>
        <p:nvPicPr>
          <p:cNvPr id="51202" name="Picture 2" descr="http://cocinarycomer.files.wordpress.com/2012/04/focaccia-papa-pre-y-post-leudado.jpg"/>
          <p:cNvPicPr>
            <a:picLocks noChangeAspect="1" noChangeArrowheads="1"/>
          </p:cNvPicPr>
          <p:nvPr/>
        </p:nvPicPr>
        <p:blipFill>
          <a:blip r:embed="rId3" cstate="print"/>
          <a:srcRect l="50392"/>
          <a:stretch>
            <a:fillRect/>
          </a:stretch>
        </p:blipFill>
        <p:spPr bwMode="auto">
          <a:xfrm>
            <a:off x="4643438" y="3643314"/>
            <a:ext cx="2500330" cy="1998663"/>
          </a:xfrm>
          <a:prstGeom prst="rect">
            <a:avLst/>
          </a:prstGeom>
        </p:spPr>
        <p:style>
          <a:lnRef idx="1">
            <a:schemeClr val="accent5"/>
          </a:lnRef>
          <a:fillRef idx="2">
            <a:schemeClr val="accent5"/>
          </a:fillRef>
          <a:effectRef idx="1">
            <a:schemeClr val="accent5"/>
          </a:effectRef>
          <a:fontRef idx="minor">
            <a:schemeClr val="dk1"/>
          </a:fontRef>
        </p:style>
      </p:pic>
      <p:pic>
        <p:nvPicPr>
          <p:cNvPr id="6" name="Picture 2" descr="http://cocinarycomer.files.wordpress.com/2012/04/focaccia-papa-pre-y-post-leudado.jpg"/>
          <p:cNvPicPr>
            <a:picLocks noChangeAspect="1" noChangeArrowheads="1"/>
          </p:cNvPicPr>
          <p:nvPr/>
        </p:nvPicPr>
        <p:blipFill>
          <a:blip r:embed="rId4" cstate="print"/>
          <a:srcRect r="50000"/>
          <a:stretch>
            <a:fillRect/>
          </a:stretch>
        </p:blipFill>
        <p:spPr bwMode="auto">
          <a:xfrm>
            <a:off x="4643438" y="1785926"/>
            <a:ext cx="2500330" cy="1869691"/>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Macedonia</a:t>
            </a:r>
            <a:r>
              <a:rPr lang="es-CO" dirty="0" smtClean="0"/>
              <a:t>:</a:t>
            </a:r>
            <a:endParaRPr lang="es-ES" dirty="0"/>
          </a:p>
        </p:txBody>
      </p:sp>
      <p:sp>
        <p:nvSpPr>
          <p:cNvPr id="3" name="2 Marcador de contenido"/>
          <p:cNvSpPr>
            <a:spLocks noGrp="1"/>
          </p:cNvSpPr>
          <p:nvPr>
            <p:ph sz="half" idx="1"/>
          </p:nvPr>
        </p:nvSpPr>
        <p:spPr/>
        <p:txBody>
          <a:bodyPr>
            <a:normAutofit/>
          </a:bodyPr>
          <a:lstStyle/>
          <a:p>
            <a:pPr lvl="0" algn="ctr"/>
            <a:r>
              <a:rPr lang="es-CO" dirty="0" smtClean="0"/>
              <a:t>Es una combinación de frutas variadas cortadas en trozos pequeños, que se adereza con azúcar, licor o zumo de frutas muy típica en algunos países y se toma como postre, también es llamada ensalada de frutas para algunos. Y también es un corte.</a:t>
            </a:r>
          </a:p>
          <a:p>
            <a:pPr algn="ctr"/>
            <a:endParaRPr lang="es-CO" dirty="0"/>
          </a:p>
        </p:txBody>
      </p:sp>
      <p:pic>
        <p:nvPicPr>
          <p:cNvPr id="50178" name="Picture 2" descr="http://www.donpostre.com/wp-content/uploads/maced.jpg"/>
          <p:cNvPicPr>
            <a:picLocks noChangeAspect="1" noChangeArrowheads="1"/>
          </p:cNvPicPr>
          <p:nvPr/>
        </p:nvPicPr>
        <p:blipFill>
          <a:blip r:embed="rId2"/>
          <a:srcRect/>
          <a:stretch>
            <a:fillRect/>
          </a:stretch>
        </p:blipFill>
        <p:spPr bwMode="auto">
          <a:xfrm>
            <a:off x="4500562" y="2071679"/>
            <a:ext cx="3560071" cy="250033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Macerar</a:t>
            </a:r>
            <a:r>
              <a:rPr lang="es-CO" sz="4400" dirty="0" smtClean="0"/>
              <a:t>:</a:t>
            </a:r>
            <a:endParaRPr lang="es-ES" dirty="0"/>
          </a:p>
        </p:txBody>
      </p:sp>
      <p:sp>
        <p:nvSpPr>
          <p:cNvPr id="3" name="2 Marcador de contenido"/>
          <p:cNvSpPr>
            <a:spLocks noGrp="1"/>
          </p:cNvSpPr>
          <p:nvPr>
            <p:ph sz="half" idx="1"/>
          </p:nvPr>
        </p:nvSpPr>
        <p:spPr/>
        <p:txBody>
          <a:bodyPr/>
          <a:lstStyle/>
          <a:p>
            <a:pPr lvl="0" algn="ctr"/>
            <a:r>
              <a:rPr lang="es-CO" sz="2400" dirty="0" smtClean="0"/>
              <a:t>poner frutas en azúcar, vino o licor para que tomen el sabor a estos.</a:t>
            </a:r>
          </a:p>
          <a:p>
            <a:pPr algn="ctr"/>
            <a:endParaRPr lang="es-CO" dirty="0"/>
          </a:p>
        </p:txBody>
      </p:sp>
      <p:pic>
        <p:nvPicPr>
          <p:cNvPr id="49154" name="Picture 2" descr="http://recetasfaciles.co/wp-content/uploads/2011/10/frutas-bosque-003.jpg"/>
          <p:cNvPicPr>
            <a:picLocks noChangeAspect="1" noChangeArrowheads="1"/>
          </p:cNvPicPr>
          <p:nvPr/>
        </p:nvPicPr>
        <p:blipFill>
          <a:blip r:embed="rId2" cstate="print"/>
          <a:srcRect/>
          <a:stretch>
            <a:fillRect/>
          </a:stretch>
        </p:blipFill>
        <p:spPr bwMode="auto">
          <a:xfrm>
            <a:off x="4143372" y="2143116"/>
            <a:ext cx="3500462" cy="2625347"/>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Majar:</a:t>
            </a:r>
            <a:endParaRPr lang="es-ES" dirty="0"/>
          </a:p>
        </p:txBody>
      </p:sp>
      <p:sp>
        <p:nvSpPr>
          <p:cNvPr id="2" name="1 Marcador de contenido"/>
          <p:cNvSpPr>
            <a:spLocks noGrp="1"/>
          </p:cNvSpPr>
          <p:nvPr>
            <p:ph sz="half" idx="1"/>
          </p:nvPr>
        </p:nvSpPr>
        <p:spPr/>
        <p:txBody>
          <a:bodyPr/>
          <a:lstStyle/>
          <a:p>
            <a:pPr marL="365760" lvl="1" indent="-256032" algn="ctr">
              <a:spcBef>
                <a:spcPts val="400"/>
              </a:spcBef>
              <a:buSzPct val="68000"/>
              <a:buFont typeface="Wingdings 3"/>
              <a:buChar char=""/>
            </a:pPr>
            <a:r>
              <a:rPr lang="es-CO" sz="2400" dirty="0" smtClean="0"/>
              <a:t>generar fuerza ante un producto para extraer su sabor</a:t>
            </a:r>
            <a:endParaRPr lang="es-CO" sz="2400" b="1" dirty="0" smtClean="0"/>
          </a:p>
          <a:p>
            <a:pPr algn="ctr"/>
            <a:endParaRPr lang="es-CO" b="1" dirty="0"/>
          </a:p>
        </p:txBody>
      </p:sp>
      <p:pic>
        <p:nvPicPr>
          <p:cNvPr id="129026" name="Picture 2" descr="http://static.hogarutil.com/archivos/201201/paso1-majar-los-ajos-con-la-pimienta-640x560x80.jpg?1"/>
          <p:cNvPicPr>
            <a:picLocks noChangeAspect="1" noChangeArrowheads="1"/>
          </p:cNvPicPr>
          <p:nvPr/>
        </p:nvPicPr>
        <p:blipFill>
          <a:blip r:embed="rId2"/>
          <a:srcRect/>
          <a:stretch>
            <a:fillRect/>
          </a:stretch>
        </p:blipFill>
        <p:spPr bwMode="auto">
          <a:xfrm>
            <a:off x="4214811" y="1928802"/>
            <a:ext cx="3571900" cy="278608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Mechar</a:t>
            </a:r>
            <a:r>
              <a:rPr lang="es-CO" sz="4400" dirty="0" smtClean="0"/>
              <a:t>:</a:t>
            </a:r>
            <a:endParaRPr lang="es-ES" dirty="0"/>
          </a:p>
        </p:txBody>
      </p:sp>
      <p:sp>
        <p:nvSpPr>
          <p:cNvPr id="3" name="2 Marcador de contenido"/>
          <p:cNvSpPr>
            <a:spLocks noGrp="1"/>
          </p:cNvSpPr>
          <p:nvPr>
            <p:ph sz="half" idx="1"/>
          </p:nvPr>
        </p:nvSpPr>
        <p:spPr/>
        <p:txBody>
          <a:bodyPr>
            <a:normAutofit fontScale="92500" lnSpcReduction="20000"/>
          </a:bodyPr>
          <a:lstStyle/>
          <a:p>
            <a:pPr lvl="0" algn="ctr">
              <a:lnSpc>
                <a:spcPct val="90000"/>
              </a:lnSpc>
            </a:pPr>
            <a:r>
              <a:rPr lang="es-CO" sz="2500" dirty="0" smtClean="0"/>
              <a:t>Es la acción de introducir mediante una aguja llamada mechadora introduciendo tocino, chorizo, jamón o cualquier otro ingrediente como ciruelas pasas, hierbas aromáticas, verduras, etc</a:t>
            </a:r>
            <a:r>
              <a:rPr lang="es-CO" sz="2500" b="1" dirty="0" smtClean="0"/>
              <a:t>... </a:t>
            </a:r>
            <a:r>
              <a:rPr lang="es-CO" sz="2500" dirty="0" smtClean="0"/>
              <a:t>en carnes que después se estofan o se asan.</a:t>
            </a:r>
          </a:p>
          <a:p>
            <a:pPr algn="ctr"/>
            <a:endParaRPr lang="es-CO" sz="2500" dirty="0"/>
          </a:p>
        </p:txBody>
      </p:sp>
      <p:pic>
        <p:nvPicPr>
          <p:cNvPr id="48130" name="Picture 2" descr="http://lh5.ggpht.com/-vcgSHjqUjNI/TuUvEiadq1I/AAAAAAAACeQ/6ltOGG7CX7Q/16112011967_thumb15.jpg?imgmax=800"/>
          <p:cNvPicPr>
            <a:picLocks noChangeAspect="1" noChangeArrowheads="1"/>
          </p:cNvPicPr>
          <p:nvPr/>
        </p:nvPicPr>
        <p:blipFill>
          <a:blip r:embed="rId2"/>
          <a:srcRect/>
          <a:stretch>
            <a:fillRect/>
          </a:stretch>
        </p:blipFill>
        <p:spPr bwMode="auto">
          <a:xfrm>
            <a:off x="4214811" y="2071679"/>
            <a:ext cx="3571900" cy="321471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lgn="ctr"/>
            <a:r>
              <a:rPr lang="es-CO" sz="4400" b="1" dirty="0" err="1" smtClean="0"/>
              <a:t>Mirepoix</a:t>
            </a:r>
            <a:r>
              <a:rPr lang="es-CO" sz="4400" b="1" dirty="0" smtClean="0"/>
              <a:t>:</a:t>
            </a:r>
            <a:r>
              <a:rPr lang="es-CO" sz="4400" dirty="0" smtClean="0"/>
              <a:t> </a:t>
            </a:r>
            <a:br>
              <a:rPr lang="es-CO" sz="4400" dirty="0" smtClean="0"/>
            </a:br>
            <a:endParaRPr lang="es-ES" dirty="0"/>
          </a:p>
        </p:txBody>
      </p:sp>
      <p:sp>
        <p:nvSpPr>
          <p:cNvPr id="3" name="2 Marcador de contenido"/>
          <p:cNvSpPr>
            <a:spLocks noGrp="1"/>
          </p:cNvSpPr>
          <p:nvPr>
            <p:ph sz="half" idx="1"/>
          </p:nvPr>
        </p:nvSpPr>
        <p:spPr>
          <a:xfrm>
            <a:off x="857224" y="1857364"/>
            <a:ext cx="3297254" cy="4195763"/>
          </a:xfrm>
        </p:spPr>
        <p:txBody>
          <a:bodyPr>
            <a:normAutofit fontScale="92500" lnSpcReduction="10000"/>
          </a:bodyPr>
          <a:lstStyle/>
          <a:p>
            <a:pPr marL="822960" lvl="1" indent="-457200" algn="ctr">
              <a:buFont typeface="+mj-lt"/>
              <a:buAutoNum type="arabicPeriod"/>
            </a:pPr>
            <a:r>
              <a:rPr lang="es-CO" sz="2400" dirty="0" smtClean="0"/>
              <a:t>Son zanahorias, cebollas, apio y se usa para acentuar el sabor de jugos, salsas, sopas y otras.</a:t>
            </a:r>
          </a:p>
          <a:p>
            <a:pPr marL="822960" lvl="1" indent="-457200" algn="ctr">
              <a:buFont typeface="+mj-lt"/>
              <a:buAutoNum type="arabicPeriod"/>
            </a:pPr>
            <a:r>
              <a:rPr lang="es-CO" sz="2400" dirty="0" smtClean="0"/>
              <a:t>También es un corte preparaciones que se le hacen a la verduras en piezas grandes.</a:t>
            </a:r>
          </a:p>
          <a:p>
            <a:endParaRPr lang="es-CO" dirty="0"/>
          </a:p>
        </p:txBody>
      </p:sp>
      <p:pic>
        <p:nvPicPr>
          <p:cNvPr id="9218" name="Picture 2" descr="http://thesavoryspoonful.com/wp-content/uploads/2011/02/mirepoix.png"/>
          <p:cNvPicPr>
            <a:picLocks noChangeAspect="1" noChangeArrowheads="1"/>
          </p:cNvPicPr>
          <p:nvPr/>
        </p:nvPicPr>
        <p:blipFill>
          <a:blip r:embed="rId2"/>
          <a:srcRect/>
          <a:stretch>
            <a:fillRect/>
          </a:stretch>
        </p:blipFill>
        <p:spPr bwMode="auto">
          <a:xfrm>
            <a:off x="4338844" y="2214554"/>
            <a:ext cx="3233552" cy="3203439"/>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err="1" smtClean="0"/>
              <a:t>Mezclum</a:t>
            </a:r>
            <a:r>
              <a:rPr lang="es-CO" dirty="0" smtClean="0"/>
              <a:t>:</a:t>
            </a:r>
            <a:endParaRPr lang="es-ES" dirty="0"/>
          </a:p>
        </p:txBody>
      </p:sp>
      <p:sp>
        <p:nvSpPr>
          <p:cNvPr id="3" name="2 Marcador de contenido"/>
          <p:cNvSpPr>
            <a:spLocks noGrp="1"/>
          </p:cNvSpPr>
          <p:nvPr>
            <p:ph sz="half" idx="1"/>
          </p:nvPr>
        </p:nvSpPr>
        <p:spPr>
          <a:xfrm>
            <a:off x="785786" y="1928802"/>
            <a:ext cx="3297254" cy="4195763"/>
          </a:xfrm>
        </p:spPr>
        <p:txBody>
          <a:bodyPr>
            <a:normAutofit fontScale="92500" lnSpcReduction="20000"/>
          </a:bodyPr>
          <a:lstStyle/>
          <a:p>
            <a:pPr algn="ctr"/>
            <a:r>
              <a:rPr lang="es-CO" dirty="0" smtClean="0"/>
              <a:t> es una ensalada (del tipo ensalada jardinera) tradicional de Provenza (Francia) , hace refiere a una mezcla de distintas variedades de hojas jóvenes utilizadas habitualmente en las ensaladas. podemos encontrar con distintos tipos de lechuga, </a:t>
            </a:r>
            <a:r>
              <a:rPr lang="es-CO" dirty="0" err="1" smtClean="0"/>
              <a:t>rúcula</a:t>
            </a:r>
            <a:r>
              <a:rPr lang="es-CO" dirty="0" smtClean="0"/>
              <a:t>, endivias, espinacas, verdolaga, escarola, hojas de mostaza, hojas de remolacha, achicoria, canónigos o diente de león, entre otras.</a:t>
            </a:r>
            <a:endParaRPr lang="es-ES" dirty="0" smtClean="0"/>
          </a:p>
          <a:p>
            <a:endParaRPr lang="es-ES" dirty="0"/>
          </a:p>
        </p:txBody>
      </p:sp>
      <p:pic>
        <p:nvPicPr>
          <p:cNvPr id="120834" name="Picture 2" descr="http://gastronomiaycia.republica.com/wp-content/uploads/2013/02/mesclun_mezclum.jpg"/>
          <p:cNvPicPr>
            <a:picLocks noChangeAspect="1" noChangeArrowheads="1"/>
          </p:cNvPicPr>
          <p:nvPr/>
        </p:nvPicPr>
        <p:blipFill>
          <a:blip r:embed="rId2"/>
          <a:srcRect/>
          <a:stretch>
            <a:fillRect/>
          </a:stretch>
        </p:blipFill>
        <p:spPr bwMode="auto">
          <a:xfrm>
            <a:off x="4214810" y="1928802"/>
            <a:ext cx="3571900" cy="2920385"/>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ES" b="1" dirty="0" smtClean="0"/>
              <a:t>Mise en place</a:t>
            </a:r>
            <a:r>
              <a:rPr lang="es-ES" dirty="0" smtClean="0"/>
              <a:t>:</a:t>
            </a:r>
            <a:endParaRPr lang="es-ES" dirty="0"/>
          </a:p>
        </p:txBody>
      </p:sp>
      <p:sp>
        <p:nvSpPr>
          <p:cNvPr id="3" name="2 Marcador de contenido"/>
          <p:cNvSpPr>
            <a:spLocks noGrp="1"/>
          </p:cNvSpPr>
          <p:nvPr>
            <p:ph sz="half" idx="1"/>
          </p:nvPr>
        </p:nvSpPr>
        <p:spPr/>
        <p:txBody>
          <a:bodyPr/>
          <a:lstStyle/>
          <a:p>
            <a:pPr algn="ctr"/>
            <a:r>
              <a:rPr lang="es-ES" sz="2400" dirty="0" smtClean="0"/>
              <a:t>es la organización que se debe de hacer para realizar las preparaciones tanto de materia prima, equipos y utensilios.</a:t>
            </a:r>
          </a:p>
          <a:p>
            <a:pPr algn="ctr"/>
            <a:endParaRPr lang="es-CO" dirty="0"/>
          </a:p>
        </p:txBody>
      </p:sp>
      <p:pic>
        <p:nvPicPr>
          <p:cNvPr id="8194" name="Picture 2" descr="http://1.bp.blogspot.com/-cyDVusiEZek/UFqPgtLHIeI/AAAAAAAAACU/L03rpO0drG0/s1600/Mise-en-Place-1024x755.jpg"/>
          <p:cNvPicPr>
            <a:picLocks noChangeAspect="1" noChangeArrowheads="1"/>
          </p:cNvPicPr>
          <p:nvPr/>
        </p:nvPicPr>
        <p:blipFill>
          <a:blip r:embed="rId2"/>
          <a:srcRect/>
          <a:stretch>
            <a:fillRect/>
          </a:stretch>
        </p:blipFill>
        <p:spPr bwMode="auto">
          <a:xfrm>
            <a:off x="4214810" y="2214554"/>
            <a:ext cx="4282571" cy="307183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Albardar:</a:t>
            </a:r>
            <a:endParaRPr lang="es-ES" dirty="0"/>
          </a:p>
        </p:txBody>
      </p:sp>
      <p:sp>
        <p:nvSpPr>
          <p:cNvPr id="3" name="2 Marcador de contenido"/>
          <p:cNvSpPr>
            <a:spLocks noGrp="1"/>
          </p:cNvSpPr>
          <p:nvPr>
            <p:ph sz="half" idx="1"/>
          </p:nvPr>
        </p:nvSpPr>
        <p:spPr/>
        <p:txBody>
          <a:bodyPr>
            <a:normAutofit/>
          </a:bodyPr>
          <a:lstStyle/>
          <a:p>
            <a:pPr algn="ctr"/>
            <a:r>
              <a:rPr lang="es-CO" sz="2500" dirty="0" smtClean="0"/>
              <a:t>Es cubrir una pieza de carne con tocino para mejorar su sabor, se usa generalmente en asados o estofados.</a:t>
            </a:r>
          </a:p>
          <a:p>
            <a:pPr algn="ctr"/>
            <a:endParaRPr lang="es-CO" sz="2500" dirty="0"/>
          </a:p>
        </p:txBody>
      </p:sp>
      <p:pic>
        <p:nvPicPr>
          <p:cNvPr id="100354" name="Picture 2" descr="http://www.gastromedia.es/wp-content/uploads/2011/11/gf052061.jpg"/>
          <p:cNvPicPr>
            <a:picLocks noChangeAspect="1" noChangeArrowheads="1"/>
          </p:cNvPicPr>
          <p:nvPr/>
        </p:nvPicPr>
        <p:blipFill>
          <a:blip r:embed="rId2"/>
          <a:srcRect/>
          <a:stretch>
            <a:fillRect/>
          </a:stretch>
        </p:blipFill>
        <p:spPr bwMode="auto">
          <a:xfrm>
            <a:off x="4143372" y="2143116"/>
            <a:ext cx="3429024" cy="2714644"/>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b="1" dirty="0" smtClean="0"/>
              <a:t>Mojar:</a:t>
            </a:r>
            <a:endParaRPr lang="es-ES" dirty="0"/>
          </a:p>
        </p:txBody>
      </p:sp>
      <p:sp>
        <p:nvSpPr>
          <p:cNvPr id="3" name="2 Marcador de contenido"/>
          <p:cNvSpPr>
            <a:spLocks noGrp="1"/>
          </p:cNvSpPr>
          <p:nvPr>
            <p:ph sz="half" idx="1"/>
          </p:nvPr>
        </p:nvSpPr>
        <p:spPr/>
        <p:txBody>
          <a:bodyPr/>
          <a:lstStyle/>
          <a:p>
            <a:pPr lvl="0" algn="ctr"/>
            <a:r>
              <a:rPr lang="es-CO" dirty="0" smtClean="0"/>
              <a:t>adicionar un liquido a una preparación.</a:t>
            </a:r>
          </a:p>
          <a:p>
            <a:pPr algn="ctr"/>
            <a:endParaRPr lang="es-CO" dirty="0"/>
          </a:p>
        </p:txBody>
      </p:sp>
      <p:sp>
        <p:nvSpPr>
          <p:cNvPr id="5" name="4 Marcador de contenido"/>
          <p:cNvSpPr>
            <a:spLocks noGrp="1"/>
          </p:cNvSpPr>
          <p:nvPr>
            <p:ph sz="half" idx="2"/>
          </p:nvPr>
        </p:nvSpPr>
        <p:spPr/>
        <p:txBody>
          <a:bodyPr/>
          <a:lstStyle/>
          <a:p>
            <a:endParaRPr lang="es-ES"/>
          </a:p>
        </p:txBody>
      </p:sp>
      <p:pic>
        <p:nvPicPr>
          <p:cNvPr id="24578" name="Picture 2" descr="http://2.bp.blogspot.com/-0Y0HuT2klq4/VNvw-1O2xZI/AAAAAAAACKg/J0r40c5np4E/s1600/g14.jpg"/>
          <p:cNvPicPr>
            <a:picLocks noChangeAspect="1" noChangeArrowheads="1"/>
          </p:cNvPicPr>
          <p:nvPr/>
        </p:nvPicPr>
        <p:blipFill>
          <a:blip r:embed="rId2" cstate="print"/>
          <a:srcRect/>
          <a:stretch>
            <a:fillRect/>
          </a:stretch>
        </p:blipFill>
        <p:spPr bwMode="auto">
          <a:xfrm>
            <a:off x="4214810" y="2000240"/>
            <a:ext cx="3539785" cy="2214578"/>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lvl="0" algn="ctr"/>
            <a:r>
              <a:rPr lang="es-CO" sz="4400" b="1" dirty="0" smtClean="0"/>
              <a:t>Montar</a:t>
            </a:r>
            <a:r>
              <a:rPr lang="es-CO" sz="4400" dirty="0" smtClean="0"/>
              <a:t>: </a:t>
            </a:r>
            <a:br>
              <a:rPr lang="es-CO" sz="4400" dirty="0" smtClean="0"/>
            </a:br>
            <a:endParaRPr lang="es-ES" dirty="0"/>
          </a:p>
        </p:txBody>
      </p:sp>
      <p:sp>
        <p:nvSpPr>
          <p:cNvPr id="3" name="2 Marcador de contenido"/>
          <p:cNvSpPr>
            <a:spLocks noGrp="1"/>
          </p:cNvSpPr>
          <p:nvPr>
            <p:ph sz="half" idx="1"/>
          </p:nvPr>
        </p:nvSpPr>
        <p:spPr/>
        <p:txBody>
          <a:bodyPr/>
          <a:lstStyle/>
          <a:p>
            <a:pPr marL="822960" lvl="1" indent="-457200" algn="ctr">
              <a:buNone/>
            </a:pPr>
            <a:r>
              <a:rPr lang="es-CO" sz="2000" dirty="0" smtClean="0"/>
              <a:t>1.    colocar los alimentos después de preparados  en un plato</a:t>
            </a:r>
          </a:p>
          <a:p>
            <a:pPr marL="822960" lvl="1" indent="-457200">
              <a:buNone/>
            </a:pPr>
            <a:endParaRPr lang="es-CO" sz="2000" dirty="0" smtClean="0"/>
          </a:p>
          <a:p>
            <a:pPr marL="822960" lvl="1" indent="-457200">
              <a:buFont typeface="+mj-lt"/>
              <a:buAutoNum type="arabicPeriod"/>
            </a:pPr>
            <a:endParaRPr lang="es-CO" sz="2000" dirty="0" smtClean="0"/>
          </a:p>
          <a:p>
            <a:pPr marL="822960" lvl="1" indent="-457200" algn="ctr">
              <a:buNone/>
            </a:pPr>
            <a:r>
              <a:rPr lang="es-CO" sz="2000" dirty="0" smtClean="0"/>
              <a:t>2.    aumentar el volumen de un batido como mayonesa, cremas o claras de huevo</a:t>
            </a:r>
          </a:p>
          <a:p>
            <a:endParaRPr lang="es-CO" dirty="0"/>
          </a:p>
        </p:txBody>
      </p:sp>
      <p:pic>
        <p:nvPicPr>
          <p:cNvPr id="46082" name="Picture 2" descr="http://1.bp.blogspot.com/-GMj4QH7nme4/UGwGQPHccTI/AAAAAAAAQI4/TKZJ_7TwMQY/s1600/Nata+montada-3.jpg"/>
          <p:cNvPicPr>
            <a:picLocks noChangeAspect="1" noChangeArrowheads="1"/>
          </p:cNvPicPr>
          <p:nvPr/>
        </p:nvPicPr>
        <p:blipFill>
          <a:blip r:embed="rId2" cstate="print"/>
          <a:srcRect/>
          <a:stretch>
            <a:fillRect/>
          </a:stretch>
        </p:blipFill>
        <p:spPr bwMode="auto">
          <a:xfrm>
            <a:off x="4214810" y="4357694"/>
            <a:ext cx="3143272" cy="1960571"/>
          </a:xfrm>
          <a:prstGeom prst="rect">
            <a:avLst/>
          </a:prstGeom>
        </p:spPr>
        <p:style>
          <a:lnRef idx="1">
            <a:schemeClr val="accent5"/>
          </a:lnRef>
          <a:fillRef idx="2">
            <a:schemeClr val="accent5"/>
          </a:fillRef>
          <a:effectRef idx="1">
            <a:schemeClr val="accent5"/>
          </a:effectRef>
          <a:fontRef idx="minor">
            <a:schemeClr val="dk1"/>
          </a:fontRef>
        </p:style>
      </p:pic>
      <p:pic>
        <p:nvPicPr>
          <p:cNvPr id="46084" name="Picture 4" descr="http://4.bp.blogspot.com/_cC7b8e2Klg0/TP06B5P45gI/AAAAAAAAAJU/XXPL4GWJUvg/s1600/decorar-plato.jpg"/>
          <p:cNvPicPr>
            <a:picLocks noChangeAspect="1" noChangeArrowheads="1"/>
          </p:cNvPicPr>
          <p:nvPr/>
        </p:nvPicPr>
        <p:blipFill>
          <a:blip r:embed="rId3"/>
          <a:srcRect/>
          <a:stretch>
            <a:fillRect/>
          </a:stretch>
        </p:blipFill>
        <p:spPr bwMode="auto">
          <a:xfrm>
            <a:off x="4214811" y="1643050"/>
            <a:ext cx="3071833" cy="214314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Moje:</a:t>
            </a:r>
            <a:endParaRPr lang="es-ES" dirty="0"/>
          </a:p>
        </p:txBody>
      </p:sp>
      <p:sp>
        <p:nvSpPr>
          <p:cNvPr id="3" name="2 Marcador de contenido"/>
          <p:cNvSpPr>
            <a:spLocks noGrp="1"/>
          </p:cNvSpPr>
          <p:nvPr>
            <p:ph sz="half" idx="1"/>
          </p:nvPr>
        </p:nvSpPr>
        <p:spPr/>
        <p:txBody>
          <a:bodyPr/>
          <a:lstStyle/>
          <a:p>
            <a:pPr algn="ctr"/>
            <a:r>
              <a:rPr lang="es-CO" sz="2800" dirty="0" smtClean="0"/>
              <a:t>nombre tradicional que recibe una masa homogenizada como la del pan </a:t>
            </a:r>
            <a:endParaRPr lang="es-ES" sz="2800" dirty="0" smtClean="0"/>
          </a:p>
          <a:p>
            <a:endParaRPr lang="es-ES" dirty="0"/>
          </a:p>
        </p:txBody>
      </p:sp>
      <p:pic>
        <p:nvPicPr>
          <p:cNvPr id="22530" name="Picture 2" descr="http://www.recetasdeabuela.es/wp-content/uploads/2014/07/Bolas-de-masa-de-pan.jpg"/>
          <p:cNvPicPr>
            <a:picLocks noChangeAspect="1" noChangeArrowheads="1"/>
          </p:cNvPicPr>
          <p:nvPr/>
        </p:nvPicPr>
        <p:blipFill>
          <a:blip r:embed="rId2"/>
          <a:srcRect/>
          <a:stretch>
            <a:fillRect/>
          </a:stretch>
        </p:blipFill>
        <p:spPr bwMode="auto">
          <a:xfrm>
            <a:off x="4286248" y="2071678"/>
            <a:ext cx="3479787" cy="2783150"/>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ES" b="1" dirty="0" err="1" smtClean="0"/>
              <a:t>Napar</a:t>
            </a:r>
            <a:r>
              <a:rPr lang="es-ES" dirty="0" smtClean="0"/>
              <a:t>:</a:t>
            </a:r>
            <a:endParaRPr lang="es-ES" dirty="0"/>
          </a:p>
        </p:txBody>
      </p:sp>
      <p:sp>
        <p:nvSpPr>
          <p:cNvPr id="3" name="2 Marcador de contenido"/>
          <p:cNvSpPr>
            <a:spLocks noGrp="1"/>
          </p:cNvSpPr>
          <p:nvPr>
            <p:ph sz="half" idx="1"/>
          </p:nvPr>
        </p:nvSpPr>
        <p:spPr/>
        <p:txBody>
          <a:bodyPr>
            <a:normAutofit/>
          </a:bodyPr>
          <a:lstStyle/>
          <a:p>
            <a:pPr algn="ctr"/>
            <a:r>
              <a:rPr lang="es-ES" sz="2400" dirty="0" smtClean="0"/>
              <a:t>es cubrir una pieza con una salsa sea de carne u otro alimento.</a:t>
            </a:r>
          </a:p>
          <a:p>
            <a:pPr algn="ctr"/>
            <a:endParaRPr lang="es-CO" dirty="0"/>
          </a:p>
        </p:txBody>
      </p:sp>
      <p:pic>
        <p:nvPicPr>
          <p:cNvPr id="45058" name="Picture 2" descr="http://amigastropedia.files.wordpress.com/2011/02/napar.jpg"/>
          <p:cNvPicPr>
            <a:picLocks noChangeAspect="1" noChangeArrowheads="1"/>
          </p:cNvPicPr>
          <p:nvPr/>
        </p:nvPicPr>
        <p:blipFill>
          <a:blip r:embed="rId2"/>
          <a:srcRect/>
          <a:stretch>
            <a:fillRect/>
          </a:stretch>
        </p:blipFill>
        <p:spPr bwMode="auto">
          <a:xfrm>
            <a:off x="4214810" y="2000240"/>
            <a:ext cx="3000396" cy="2908057"/>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Pasteurización:</a:t>
            </a:r>
            <a:endParaRPr lang="es-ES" dirty="0"/>
          </a:p>
        </p:txBody>
      </p:sp>
      <p:sp>
        <p:nvSpPr>
          <p:cNvPr id="3" name="2 Marcador de contenido"/>
          <p:cNvSpPr>
            <a:spLocks noGrp="1"/>
          </p:cNvSpPr>
          <p:nvPr>
            <p:ph sz="half" idx="1"/>
          </p:nvPr>
        </p:nvSpPr>
        <p:spPr/>
        <p:txBody>
          <a:bodyPr>
            <a:normAutofit/>
          </a:bodyPr>
          <a:lstStyle/>
          <a:p>
            <a:pPr algn="ctr"/>
            <a:r>
              <a:rPr lang="es-CO" dirty="0" smtClean="0"/>
              <a:t>Procedimiento que consiste en someter un alimento, generalmente líquido, a una temperatura aproximada de 80 grados durante un corto período de tiempo enfriándolo después rápidamente, con el fin de destruir los microorganismos sin alterar la composición y cualidades del líquido</a:t>
            </a:r>
            <a:endParaRPr lang="es-ES" dirty="0" smtClean="0"/>
          </a:p>
          <a:p>
            <a:endParaRPr lang="es-ES" dirty="0"/>
          </a:p>
        </p:txBody>
      </p:sp>
      <p:sp>
        <p:nvSpPr>
          <p:cNvPr id="6" name="5 Marcador de contenido"/>
          <p:cNvSpPr>
            <a:spLocks noGrp="1"/>
          </p:cNvSpPr>
          <p:nvPr>
            <p:ph sz="half" idx="2"/>
          </p:nvPr>
        </p:nvSpPr>
        <p:spPr/>
        <p:txBody>
          <a:bodyPr>
            <a:normAutofit/>
          </a:bodyPr>
          <a:lstStyle/>
          <a:p>
            <a:endParaRPr lang="es-ES"/>
          </a:p>
        </p:txBody>
      </p:sp>
      <p:pic>
        <p:nvPicPr>
          <p:cNvPr id="108546" name="Picture 2" descr="http://www.portalechero.com/innovaportal/file/725/1/pasteurizacion6.jpg"/>
          <p:cNvPicPr>
            <a:picLocks noChangeAspect="1" noChangeArrowheads="1"/>
          </p:cNvPicPr>
          <p:nvPr/>
        </p:nvPicPr>
        <p:blipFill>
          <a:blip r:embed="rId2"/>
          <a:srcRect/>
          <a:stretch>
            <a:fillRect/>
          </a:stretch>
        </p:blipFill>
        <p:spPr bwMode="auto">
          <a:xfrm>
            <a:off x="4286248" y="2071678"/>
            <a:ext cx="3369128" cy="1928826"/>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Ultra pasteurización:</a:t>
            </a:r>
            <a:endParaRPr lang="es-ES" dirty="0"/>
          </a:p>
        </p:txBody>
      </p:sp>
      <p:sp>
        <p:nvSpPr>
          <p:cNvPr id="3" name="2 Marcador de contenido"/>
          <p:cNvSpPr>
            <a:spLocks noGrp="1"/>
          </p:cNvSpPr>
          <p:nvPr>
            <p:ph sz="half" idx="1"/>
          </p:nvPr>
        </p:nvSpPr>
        <p:spPr>
          <a:xfrm>
            <a:off x="785786" y="1714488"/>
            <a:ext cx="3338953" cy="4541851"/>
          </a:xfrm>
        </p:spPr>
        <p:txBody>
          <a:bodyPr>
            <a:normAutofit fontScale="77500" lnSpcReduction="20000"/>
          </a:bodyPr>
          <a:lstStyle/>
          <a:p>
            <a:pPr algn="ctr"/>
            <a:r>
              <a:rPr lang="es-CO" dirty="0" smtClean="0"/>
              <a:t>es un proceso térmico que se utiliza para reducir en gran medida el número de microorganismos presentes en alimentos como la leche o los zumos, sin cambiar sus propiedades nutricionales, cambiando su sabor ligeramente.</a:t>
            </a:r>
            <a:endParaRPr lang="es-ES" dirty="0" smtClean="0"/>
          </a:p>
          <a:p>
            <a:pPr algn="ctr"/>
            <a:r>
              <a:rPr lang="es-CO" dirty="0" smtClean="0"/>
              <a:t>Consiste en exponer la leche durante un corto plazo (de 2 a 4 segundos) a una temperatura que oscila entre 135 y 140 °C y seguido de un rápido enfriamiento, no superior a 32 °C. Esto se hace de una forma continua y en recinto cerrado que garantiza que el producto no se contamine mediante el envasado aséptico. Este proceso aporta a la leche un suave sabor a cocción debido a una suave </a:t>
            </a:r>
            <a:r>
              <a:rPr lang="es-CO" dirty="0" err="1" smtClean="0"/>
              <a:t>caramelización</a:t>
            </a:r>
            <a:r>
              <a:rPr lang="es-CO" dirty="0" smtClean="0"/>
              <a:t> de la lactosa (azúcar de la leche)</a:t>
            </a:r>
            <a:endParaRPr lang="es-ES" dirty="0" smtClean="0"/>
          </a:p>
          <a:p>
            <a:pPr algn="ctr"/>
            <a:endParaRPr lang="es-ES" dirty="0"/>
          </a:p>
        </p:txBody>
      </p:sp>
      <p:sp>
        <p:nvSpPr>
          <p:cNvPr id="6" name="5 Marcador de contenido"/>
          <p:cNvSpPr>
            <a:spLocks noGrp="1"/>
          </p:cNvSpPr>
          <p:nvPr>
            <p:ph sz="half" idx="2"/>
          </p:nvPr>
        </p:nvSpPr>
        <p:spPr/>
        <p:txBody>
          <a:bodyPr>
            <a:normAutofit fontScale="77500" lnSpcReduction="20000"/>
          </a:bodyPr>
          <a:lstStyle/>
          <a:p>
            <a:endParaRPr lang="es-ES" dirty="0"/>
          </a:p>
        </p:txBody>
      </p:sp>
      <p:pic>
        <p:nvPicPr>
          <p:cNvPr id="107522" name="Picture 2" descr="http://www.portalechero.com/innovaportal/file/725/1/pasteurizacion5.jpg"/>
          <p:cNvPicPr>
            <a:picLocks noChangeAspect="1" noChangeArrowheads="1"/>
          </p:cNvPicPr>
          <p:nvPr/>
        </p:nvPicPr>
        <p:blipFill>
          <a:blip r:embed="rId2"/>
          <a:srcRect/>
          <a:stretch>
            <a:fillRect/>
          </a:stretch>
        </p:blipFill>
        <p:spPr bwMode="auto">
          <a:xfrm>
            <a:off x="4214810" y="2071678"/>
            <a:ext cx="3810000" cy="2209801"/>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gn="ctr"/>
            <a:r>
              <a:rPr lang="es-CO" sz="4400" b="1" dirty="0" smtClean="0"/>
              <a:t>Papillote:</a:t>
            </a:r>
            <a:endParaRPr lang="es-ES" dirty="0"/>
          </a:p>
        </p:txBody>
      </p:sp>
      <p:sp>
        <p:nvSpPr>
          <p:cNvPr id="3" name="2 Marcador de contenido"/>
          <p:cNvSpPr>
            <a:spLocks noGrp="1"/>
          </p:cNvSpPr>
          <p:nvPr>
            <p:ph sz="half" idx="1"/>
          </p:nvPr>
        </p:nvSpPr>
        <p:spPr>
          <a:xfrm>
            <a:off x="857224" y="1500174"/>
            <a:ext cx="3297254" cy="4195763"/>
          </a:xfrm>
        </p:spPr>
        <p:txBody>
          <a:bodyPr>
            <a:normAutofit fontScale="92500" lnSpcReduction="20000"/>
          </a:bodyPr>
          <a:lstStyle/>
          <a:p>
            <a:pPr algn="ctr"/>
            <a:endParaRPr lang="es-CO" sz="2500" dirty="0" smtClean="0"/>
          </a:p>
          <a:p>
            <a:pPr algn="ctr"/>
            <a:r>
              <a:rPr lang="es-CO" sz="2500" dirty="0" smtClean="0"/>
              <a:t>La palabra francesa papillote significa “dentro de una bolsa de papel” esta técnica ayuda a que las piezas no pierdan los jugos y para que sea más vistosa se debe de abrir delante del comensal.</a:t>
            </a:r>
          </a:p>
          <a:p>
            <a:pPr algn="ctr"/>
            <a:endParaRPr lang="es-CO" sz="2500" dirty="0"/>
          </a:p>
        </p:txBody>
      </p:sp>
      <p:pic>
        <p:nvPicPr>
          <p:cNvPr id="4098" name="Picture 2" descr="http://deporteysalud.hola.com/doctorabrocoli/wp-content/uploads/sites/12/2014/06/papillote.jpg"/>
          <p:cNvPicPr>
            <a:picLocks noChangeAspect="1" noChangeArrowheads="1"/>
          </p:cNvPicPr>
          <p:nvPr/>
        </p:nvPicPr>
        <p:blipFill>
          <a:blip r:embed="rId2"/>
          <a:srcRect/>
          <a:stretch>
            <a:fillRect/>
          </a:stretch>
        </p:blipFill>
        <p:spPr bwMode="auto">
          <a:xfrm>
            <a:off x="4071934" y="1857364"/>
            <a:ext cx="3929090" cy="3234312"/>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 sz="4400" b="1" dirty="0" smtClean="0"/>
              <a:t>Punto de napa</a:t>
            </a:r>
            <a:r>
              <a:rPr lang="es-ES" sz="4400" dirty="0" smtClean="0"/>
              <a:t>:</a:t>
            </a:r>
            <a:endParaRPr lang="es-ES" dirty="0"/>
          </a:p>
        </p:txBody>
      </p:sp>
      <p:sp>
        <p:nvSpPr>
          <p:cNvPr id="3" name="2 Marcador de contenido"/>
          <p:cNvSpPr>
            <a:spLocks noGrp="1"/>
          </p:cNvSpPr>
          <p:nvPr>
            <p:ph sz="half" idx="1"/>
          </p:nvPr>
        </p:nvSpPr>
        <p:spPr/>
        <p:txBody>
          <a:bodyPr>
            <a:normAutofit fontScale="92500" lnSpcReduction="10000"/>
          </a:bodyPr>
          <a:lstStyle/>
          <a:p>
            <a:pPr marL="342900" lvl="1" indent="-342900" algn="ctr">
              <a:buFont typeface="Arial" pitchFamily="34" charset="0"/>
              <a:buChar char="•"/>
            </a:pPr>
            <a:r>
              <a:rPr lang="es-ES" sz="2400" dirty="0" smtClean="0"/>
              <a:t>es el punto en el que se encuentra una salsa, que genera la acción de meter una cuchara en la salsa y luego sacarla y pasar un dedo verticalmente y si estas apertura no se juntan es que la salsa ya esta en su punto</a:t>
            </a:r>
          </a:p>
          <a:p>
            <a:pPr algn="ctr"/>
            <a:endParaRPr lang="es-CO" dirty="0"/>
          </a:p>
        </p:txBody>
      </p:sp>
      <p:sp>
        <p:nvSpPr>
          <p:cNvPr id="8" name="7 Marcador de contenido"/>
          <p:cNvSpPr>
            <a:spLocks noGrp="1"/>
          </p:cNvSpPr>
          <p:nvPr>
            <p:ph sz="half" idx="2"/>
          </p:nvPr>
        </p:nvSpPr>
        <p:spPr/>
        <p:txBody>
          <a:bodyPr>
            <a:normAutofit fontScale="92500" lnSpcReduction="10000"/>
          </a:bodyPr>
          <a:lstStyle/>
          <a:p>
            <a:endParaRPr lang="es-ES" dirty="0"/>
          </a:p>
        </p:txBody>
      </p:sp>
      <p:sp>
        <p:nvSpPr>
          <p:cNvPr id="44034" name="AutoShape 2" descr="data:image/jpeg;base64,/9j/4AAQSkZJRgABAQAAAQABAAD/2wCEAAkGBxQQEhUUEBQVFRUUFRQXFRQVFBUVFhQUFxQWFhUUFBQYHSggGBolHhQUITEhJSkrLi4uFx8zODUsNygtLisBCgoKDg0OGxAQGiwkICQsLCwsLCwsLCwsLCwsLCwsLCwsLCwsLCwsLCwsLCwsLCwsLCwsLCwsLCw0LCwsLDQsNv/AABEIAMYA/wMBIgACEQEDEQH/xAAcAAEAAQUBAQAAAAAAAAAAAAAABAECAwUGBwj/xAA+EAABAwEEBwUFBwIHAQAAAAABAAIDEQQFITEGEkFRYXGBEyKRobEyQlLR8AcUYnKCweFDohUjc5KywvEz/8QAGgEBAAMBAQEAAAAAAAAAAAAAAAECBAMFBv/EACgRAAICAgIBAwQCAwAAAAAAAAABAgMRIQQSMSJBUQUTMmEjQhRxkf/aAAwDAQACEQMRAD8A9xREQBERAEREAREQBERAEREARUUa3W5kDS+V7WNGbnEAf+qG0gSlSq4G+PtNhjqLOwyn43dxnQEax8AuPvH7Q7XLWkgjG6NoHm6p81nnyoR8bOkapM9sMgG1Yn2xgzd5FfPNpv6aT25pXfmkefUqI62Vzx54rg+d8I6fY/Z9IC3R/F5H5K8Wphyc3xHovm+K2kZGnLBTrPf0zPZlkHDXdTwJooXO+UP8f9n0NVXLw+w6ZTsPt1G72f8Ajh4grqrq+0MnCUAjj3T0e0ap6tA47V3hy65fopKqSPRkWquu/orRQMdRxFdR2DqcNjv0kraVWlNPwciqIikBERAEREAREQBERAEREAREQBERAEREAVHOorJ5msaXOIaACSSaAAbSSvHNOdPXWkmKzEthyLsQ6XntDOG3buXK21VrZaMXJnUaV/aLHBWOy0keMC/ONp4U9s+XFeV3tfstofrzPc92wnZwaBg0clqJrSocloXnTlOx7NUYKJOfaVgdaFr32hYnWhFSWcjZ/eFUTrWsLjkCpMVnednmFLrS8jsTWzLMyVYI7G/cPFSGWV4909KFcJKPyTkzRyKVHKobMM8OeClxsXCWixsbHbnMyPTZXYeB4jFd/ozpocGTEuH942YH3xwPe55LzhjFIjFFerlSreik6lI9+slpbI0OYQ5pyIy/jks68m0X0ifC8BxrU4g5P/Nud+LxqvULDbGyt1mnDKhzBGbSN4XtU3xtWUY5QcXhklERdioREQBERAEREAREQBERAEREAVr3UVy86+1bSnsI/u0TqSStrIQcWRn3eBdiOVd4VLJ9I5JisvBzP2kaafeXuggd/kNNHEf1XA5/kGzfnuXnM9pVtomUGWRedhzllmtJRWC6WZRnyk5JQu5KRFCuuojbI7IC7NTILIBsUqCzrY2ayEmgFTwXCy8uoIhR2dS47Ot1Z7kdTGg81kku7U216LJOxllg1cURUyEkKQyzLM2zrLKzJfAjAdg4VV5uppxYdU8MvBXMhUyDBc/uNDqat1mcz2xh8Qy/hZo46rfRAOwIUa03YW96PLa35fJW7JkYaIAiXV6J306NwY41yH52j3fzDZvy2rnoRVZ2x7d2RXam6VUsorOCkj2CCYPALcQcllXL6J3nrto7OtD+fY4Dc4ebSunBX0ddisj2R58o4eCqIi6EBERAEREAREQBERAEREBEvO3ts8T5ZDRkbS53IbBxOQXzPf8Aer7TNJNJ7Uji47gKABo4AADovV/tqvjs4Y7O04ynXf8AkZ7I6uIP6F4jaJFhvl2lj4NFUcLJimkUdrdY8FU4lSImKv4o6pZLmMU6zWeqvu6xGRwa0VJ+qld3ddzsiAwq7a47+G5Z5yyXykaa7Lgc6hf3Ru94/JdJZrC2MUYKevipjI1l7NcXhFctkJ4DRUqDaIyT3ug3Diti9rnHusc4CmIDs+YVGWZz3Yih41HksVs+2kdYrBrmwrIIVM7KmCubGs2S5EEKqIlMDEMaAshC2MGKiRtUyAIhgjW+we+wY7Rv5cVghFVv421Wutll1HVbk7yP8/Wa7RfYo9GS6pezkBODXd13AE4HoaHovQ7FNrtrtyI3EYH58iF5zG2q7HR206zQDtb/AHNOqfEahXr/AE23bgzNyI/2N6iIvXMoREQBERAEREAREQBUKqrZHUBO7FAfPX2q3n294TUNRFSIforrf3OeuDmctrfNp7WWST43vf8A7nF37rTnErz1t5Na0kjJE1T7NFVLnsfaytZsJx5AEn0XVXNd7XWl5a0BkbsBsqMAPEE9FyskdFo21wXWIWVI77gNbh+Fb2ONWRMW6ue7e1NT7Az48AuEnhFTFd92ulywb8Ry6b1vbPdcbMxrHe75KY5wYKCgA6K1hquDeWSjFaSGj0Wit9pDQarYW+fE8FyV72nWcGjaVislvRohHJbZmF5JGAxIFKinLZlsUhoOTgRTbQ6p4gqTdNl136gyGfAUpTmTXzXT22zNDKUGASNTcezL2SitHI6iFqz2mPUdTYcuB3LHqrmVLGMUmELEAs8QUAnQrJPAHNIKthCkgK8XghmljaQaH6I+vNb7R99Dyc09HAsNf7OtFrLZDQ1HPwz+uCmXQcXfkLhza5rh6L0ONLFsWjPYvS0dmiIvojCEREAREQBERAEREAUS95NWCVwzbHIR0YSpaiXtFrwStHvRyDxYQol4B8o2j9lEiGKn3kKU5KJZ2rz1pGz3Ot0KsVS6Q7KNHXF3/XxXVXFZNSOp9p5L3fqxA8FA0YgDYI/xDWPU/Ki6GILjL5Deybd9lMjg0bczuG0rr2tbE0NGAAWv0es2qzXObsuQV9smqabAsds8bLxWWWSy6xUl79VnRQQqW6fDkFlU8Js6dTWXlaKArnLMNZ5ecaEAClcAccNuxZr6tRPdGZwCn6O2HXkaM2sDT4ANGHOp6KkI9ng7x9K7HU3DYeyjqfaOLtuJ47VS8p9nithPJqNWgldUrRfLqlFGePqeWQbwj1mnfmDxGSjxnWAO8f8AoU+YYKFYBUOG57h6O/7LGzqi5sakRMV7I1nZGoBfEFIarGtWQBWQZHtTK0qq3MO+RuZJ6K+0DBX3TF3nneyg5uLR6r0OIu0l/sz3aTOtCqiL6MwBERAEREAREQBERAFa8VFN+CuVHID5Rv2z9lLLHl2csjP9ry0+ih2Vq7X7W7q7G3ykCgmDZW7u93XU/U1x6rjrK3BebPWUbIb2d/cU2LY/hjZ/wbX19V01jj13ho2kBclG0xSxyH2Xta08O6P4K7vRmLWlqcmgnrgPmszlpol+TprQ7s2Bo2CgWrJV9utWs7gMlgDl5tku0tHaKwjICtTe9sDQVOnm1QSuSt0hmfSvdGLj/wBfrcqHSMcsxQipMjuldgrn5Fd5otYeziBcKF2J4YZdBQdFy92WYTSNYMhieQwA+t67qV4jZyWmiPVObF0v6ohXlPU03eq15V73VxWNxWaUuzbKpYRhtBwUW6cWuO+R3o0fsr7fLqtJVLlbSJtfeq7/AHEu/cLnIsjYxtUhoWKNZ2qCS6iJVWkqUQWWk90qdcTKiu9zRyDQXk8vZC1tqdguhuez6rQD7ox/M/vGvIao6r2PpsMyyZOQ9YNqiIvcMYREQBERAEREAREQBUKqiA84+2i5e1szLQ0YwOo//SfQE9Hah5VXisDPIr6atdsjmmksbgHf5AfK07Y5HOjAA211XV3Ybwvn++7ldYrS+B+NPZd8bDix/UZ8QVh5UcbNFL9jJLOX6gdkGNA8KE88PJd9oleB7CR1KuqyMcSQSfKi86hHku+0QbSyvO+Uj+xi8e2T2bIxTJkna1qXt24UJA61VYry1f8A6CnHZ13JaXU9Pr62qE9/qP4/ZZPBpcEzJe94a1GsOLtuym9Q2sAaAMqYk7eJ+vRXBo1qgAcabM6+iujcC9pdg2or+UfQ8VdbYS6rR1Wit39mzXcO8/E76VJaPNSLwmq6mweu1UN5s1AIyDxGShF9V3tkklGJlw3LLLljeVcCo1rmoFlZY1N8Sa5bGM3uDehzK3UWGAyGXJaC7D2krpTk3ut4n3j4YdVu43LnJ40dCbGVnaVDY5Zw9QiDPrLG5ys11je9XisshmaFmu8V9lvedTcCKDmTTDbiutskZa3HM4u5nE/LotPctjxx90gu/PTut/SDXmQt8AvpuDT9uvflnnXT7SKoiLacQiIgCIiAIiIAiIgCIiA4b7QQ+zyR2+zAmWyD/PYAf8yyOPfaTvBq4cnHYtZpXYWW1oawNdKIxNZXe9NZyQ5zG/iaTSmXebvNOw0nu6aZgNlkEcrXNI1qmOQA4xygZtIJ8eK8x02ut9ltMcVmmc1sUM08DD3xZiwB7ms2lhApqn3TTlnsjlNMvF70cwIvkV2+ixpZDvMrvHVaPRaWAi8daSNoZagCbRZx/ULTR00PxVwqNtQc89zcIpZnf6jh4tZgvD5Fbg2mehVLsZZTUfWW1RTn4+Jy9Qs0zqD9vRYh9fX1msaNZa4DHjgD5V9VQYnnh0zp6eKqfLD5+eCYU6Z8/wCAFIBcAcMM8QaeO/Zms0F5OHtYjChGfUfWaiPdgeOX11PgqltaDl4bvIpnBDimdDDOHNqMlob7tpc4Rx+07DkNpPBLReQgiNcXyO7jRmaClacTXwUKwM1avfi92Z3D4QplpZZxxhm3skYjaGtyHnvJUtj1rmSrOyVZXt5LGzZIsokWubMq9srIhsnulU+6rKXEOpia6gOWGcjuAwpxI4KHdlhMhBcKg+y34uJ3M47di7Gw2XUGOJNNY5ZZADYBsHzK9jgcNt95mS+72RlssIYABkN+ZOZJ4k1WdUCqvdMQREUgIiIAiIgCIiAIiIAqONEc4DNcne9+uma/7vI2KFle1tjvYbTAth+N2yuQPFQ3gFumenUF3tIqHzUOrGN/4t3Hd4V8duDSIf4lJa7ZKJKwWktLu62RxiLWRNYSdTPV1dh2mtVpLyBt9qMVjDnhziGvkNXOaP6khp3d5oKDIZALqINDmwtFniH3ieQtL6gajCPZ1RsoCakn5LLbco6fn4O8K87OKFvkjmE1lLo3RvrGWmpa2pow/EAABjmF61o/pCLfZO2MYjkEjmTauDXyhrCXgcWlvXaVKs/2PsdZy2ad4mcPaaBqREuBo1mGtgKVdvJwwAu/wH7hE6CrT3y4FuvQhwaKkPc4g93KpyWfmR/h2jrx2u+iM8k4nYfErFXz9PqpVzueWf8AH1vWN26ny5enQLwz0i0nfxr6n0CprkD9ueXliqk8cK+W30Vr8evlh+1PNAAK0P1z61J6qNbraIQBi55wa0cAQP8A1WWu26lGRjWkONNjRhQvOwZ81DisxBLnnWec3cPhaNgVuuNy/wCFXLBSJri7XkNXnwaPhaNilNlWEhWrnJuTORObMszJlCs8L5DSNrnHc1pcetMua3d3aPueaPOIzjipI8fnd7Ef6ndFeHHnP8UVlYo+WYYXlxAaCScABiTyAXTXPcZJq8Bzhm3NjD+Mj2nfhHVbW6bhEQyDAcw0lznD8cpx2ZNoOa3sEIAAaAAMgBQAL1+N9OUdz2ZLOQ3pFlkswZliTm45n+OAUwIBRF6qSSMxVFRKqckBKqiKCSoKqqBVUkBERSAiKlUBVRLwvCOzsdJM4MY3Mn0G88FBvq/mQERsBlnf7EDMXH8T/gZ+I4LX/cxFW2XnI0ujBLW/0rON0YPtP/EcTsoqt/AMNslfa2uktRdZrG0V1CdWSYZgyEYsafgzK8o010qdeL2WWwtLYGnVZEwautsqQKccNnis2nGmUt5yCKzhwirRrBm473U2+i2mi1wCygNa3tLTLgAN2FcfdjFRV38A47rsPC8neuGdsaNXH9ya1kTe0tM2GHDE47I25knPwXpujOj7bK0l3fldi+TjubXIBZNHribZgXOOvM+naSUz/AwbGDYOua3Svx+P1fee2RZbnUfBRcJpRNWV3DDwwXczSarSTsBPgvNbyl1ia41qTTjiuH1GeIqJ14kfU2aymJG7Enlj0/lYy6pOOVNmWGXTBVtD6DnnTYPr1WJrMuLjhXmaeq8RxPSyXuAOP1TD+PNSbtuSe2a3Y6rQ0Edo+uqX7m0BOdKkZUKk6O3I+2vxq2Fp77trzjVrT1XplmsrY2hjAGtaKADYF6XD4Xb1T8GTkcnr6YnmF16B2qEFspjeSSS9jgC47zrCpPNTnaHP+FxPB8QHUleimNWmIrdLhVN5aMf3pfJ56zQxxzaeszQPEMJU6y6HAe0Ih+l83nIQ3pqrs+xKdgrR4la8Iq7ZP3NLZ7hjaKOLnj4SdWMcBGwNbTnVbOCANAaxoa0ZNaAAOQGAUoRAK9d1BIpkxti3rIiKwKVRKIgCIiAIiICqqqBVUkBEWC2WtkLS+VwY1oxc40AUgyuNFzNsvuW0vMN3AGh1ZbU7GOLe1g/qP5YBAyW8MXa0NkPuGrZbQPx7Y4zuzO1SL/vuC67PUhooKRxNoNY/sN5VGyTC4WW6IXSzPOs7F8r+9NM/Om88sgvG9MtL5r0lEbKiOtI4hXE7C6mbvRafSS/p7xm15CXOODWNqQ2pwaxvNdforcH3YNq3tLVLg1g90bcdgFRrO2LPZZ7I6Rj7sy6M6OfdtUava2mTBrRs34+60bXfxX1XR+5G2ZpLqOlfTtJN9Mmt+Fg2DrmrNHLiFmaXOIfM8DtJNgGYjjGxg2bdpxW8VqaOvql5InPOkUVUVpWk5mo0mtfZxEVoX4dBif28V57aSa03mpPLIeq3ek1uEsxx7sZ1Rjg4itfP9t651smdTQbTnmCB128gV4HMu72PHhHqcevrAxWrEADbSvLd6+Sz3Vdj7XMImYNArI74WmlRzNfLiFGfLXIVJJ1W7zWjRxwx6FemaJXKLLAAcXv7z3HMk71PE4/3Jb8Ii+3oteTaWGxMhY1kYo1ooApKIvdSweZ5CIikBUqiKoFVRVVEJCIiAIiIAiIgCIFVAVREUkES9bcLPE+VwJDASQKVNNgqtJdt3OthbabWQ5uDoYBUxx7nOr7b+JGGxEUPyCdpTfIsUBl1dY5AVoKnKvBfPOlN+S2yUvlcSTluA2ADYERcrfJeB0Gjl1tssYmNHyuA1dzdbAU8c17BozcDbM0uedeaQDXk4bGMGxo88yiLlTuZaZvQFVEWw5BQL6tJjhcRme6DuLsAelaoi52/gy0fyR5fI2p8TvywPPJR5XHVqcq4j+TtxVUXzEvJ7K8G60Ju9s1o1nUpF3gN5LW0ryr6r0sBEXv8FL7SPM5L/kZVERbDOEREBQoiKoKIiISEREARURAVREQFUCIhBVUKIpY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44036" name="AutoShape 4" descr="data:image/jpeg;base64,/9j/4AAQSkZJRgABAQAAAQABAAD/2wCEAAkGBxQQEhUUEBQVFRUUFRQXFRQVFBUVFhQUFxQWFhUUFBQYHSggGBolHhQUITEhJSkrLi4uFx8zODUsNygtLisBCgoKDg0OGxAQGiwkICQsLCwsLCwsLCwsLCwsLCwsLCwsLCwsLCwsLCwsLCwsLCwsLCwsLCwsLCw0LCwsLDQsNv/AABEIAMYA/wMBIgACEQEDEQH/xAAcAAEAAQUBAQAAAAAAAAAAAAAABAECAwUGBwj/xAA+EAABAwEEBwUFBwIHAQAAAAABAAIDEQQFITEGEkFRYXGBEyKRobEyQlLR8AcUYnKCweFDohUjc5KywvEz/8QAGgEBAAMBAQEAAAAAAAAAAAAAAAECBAMFBv/EACgRAAICAgIBAwQCAwAAAAAAAAABAgMRIQQSMSJBUQUTMmEjQhRxkf/aAAwDAQACEQMRAD8A9xREQBERAEREAREQBERAEREARUUa3W5kDS+V7WNGbnEAf+qG0gSlSq4G+PtNhjqLOwyn43dxnQEax8AuPvH7Q7XLWkgjG6NoHm6p81nnyoR8bOkapM9sMgG1Yn2xgzd5FfPNpv6aT25pXfmkefUqI62Vzx54rg+d8I6fY/Z9IC3R/F5H5K8Wphyc3xHovm+K2kZGnLBTrPf0zPZlkHDXdTwJooXO+UP8f9n0NVXLw+w6ZTsPt1G72f8Ajh4grqrq+0MnCUAjj3T0e0ap6tA47V3hy65fopKqSPRkWquu/orRQMdRxFdR2DqcNjv0kraVWlNPwciqIikBERAEREAREQBERAEREAREQBERAEREAVHOorJ5msaXOIaACSSaAAbSSvHNOdPXWkmKzEthyLsQ6XntDOG3buXK21VrZaMXJnUaV/aLHBWOy0keMC/ONp4U9s+XFeV3tfstofrzPc92wnZwaBg0clqJrSocloXnTlOx7NUYKJOfaVgdaFr32hYnWhFSWcjZ/eFUTrWsLjkCpMVnednmFLrS8jsTWzLMyVYI7G/cPFSGWV4909KFcJKPyTkzRyKVHKobMM8OeClxsXCWixsbHbnMyPTZXYeB4jFd/ozpocGTEuH942YH3xwPe55LzhjFIjFFerlSreik6lI9+slpbI0OYQ5pyIy/jks68m0X0ifC8BxrU4g5P/Nud+LxqvULDbGyt1mnDKhzBGbSN4XtU3xtWUY5QcXhklERdioREQBERAEREAREQBERAEREAVr3UVy86+1bSnsI/u0TqSStrIQcWRn3eBdiOVd4VLJ9I5JisvBzP2kaafeXuggd/kNNHEf1XA5/kGzfnuXnM9pVtomUGWRedhzllmtJRWC6WZRnyk5JQu5KRFCuuojbI7IC7NTILIBsUqCzrY2ayEmgFTwXCy8uoIhR2dS47Ot1Z7kdTGg81kku7U216LJOxllg1cURUyEkKQyzLM2zrLKzJfAjAdg4VV5uppxYdU8MvBXMhUyDBc/uNDqat1mcz2xh8Qy/hZo46rfRAOwIUa03YW96PLa35fJW7JkYaIAiXV6J306NwY41yH52j3fzDZvy2rnoRVZ2x7d2RXam6VUsorOCkj2CCYPALcQcllXL6J3nrto7OtD+fY4Dc4ebSunBX0ddisj2R58o4eCqIi6EBERAEREAREQBERAEREBEvO3ts8T5ZDRkbS53IbBxOQXzPf8Aer7TNJNJ7Uji47gKABo4AADovV/tqvjs4Y7O04ynXf8AkZ7I6uIP6F4jaJFhvl2lj4NFUcLJimkUdrdY8FU4lSImKv4o6pZLmMU6zWeqvu6xGRwa0VJ+qld3ddzsiAwq7a47+G5Z5yyXykaa7Lgc6hf3Ru94/JdJZrC2MUYKevipjI1l7NcXhFctkJ4DRUqDaIyT3ug3Diti9rnHusc4CmIDs+YVGWZz3Yih41HksVs+2kdYrBrmwrIIVM7KmCubGs2S5EEKqIlMDEMaAshC2MGKiRtUyAIhgjW+we+wY7Rv5cVghFVv421Wutll1HVbk7yP8/Wa7RfYo9GS6pezkBODXd13AE4HoaHovQ7FNrtrtyI3EYH58iF5zG2q7HR206zQDtb/AHNOqfEahXr/AE23bgzNyI/2N6iIvXMoREQBERAEREAREQBUKqrZHUBO7FAfPX2q3n294TUNRFSIforrf3OeuDmctrfNp7WWST43vf8A7nF37rTnErz1t5Na0kjJE1T7NFVLnsfaytZsJx5AEn0XVXNd7XWl5a0BkbsBsqMAPEE9FyskdFo21wXWIWVI77gNbh+Fb2ONWRMW6ue7e1NT7Az48AuEnhFTFd92ulywb8Ry6b1vbPdcbMxrHe75KY5wYKCgA6K1hquDeWSjFaSGj0Wit9pDQarYW+fE8FyV72nWcGjaVislvRohHJbZmF5JGAxIFKinLZlsUhoOTgRTbQ6p4gqTdNl136gyGfAUpTmTXzXT22zNDKUGASNTcezL2SitHI6iFqz2mPUdTYcuB3LHqrmVLGMUmELEAs8QUAnQrJPAHNIKthCkgK8XghmljaQaH6I+vNb7R99Dyc09HAsNf7OtFrLZDQ1HPwz+uCmXQcXfkLhza5rh6L0ONLFsWjPYvS0dmiIvojCEREAREQBERAEREAUS95NWCVwzbHIR0YSpaiXtFrwStHvRyDxYQol4B8o2j9lEiGKn3kKU5KJZ2rz1pGz3Ot0KsVS6Q7KNHXF3/XxXVXFZNSOp9p5L3fqxA8FA0YgDYI/xDWPU/Ki6GILjL5Deybd9lMjg0bczuG0rr2tbE0NGAAWv0es2qzXObsuQV9smqabAsds8bLxWWWSy6xUl79VnRQQqW6fDkFlU8Js6dTWXlaKArnLMNZ5ecaEAClcAccNuxZr6tRPdGZwCn6O2HXkaM2sDT4ANGHOp6KkI9ng7x9K7HU3DYeyjqfaOLtuJ47VS8p9nithPJqNWgldUrRfLqlFGePqeWQbwj1mnfmDxGSjxnWAO8f8AoU+YYKFYBUOG57h6O/7LGzqi5sakRMV7I1nZGoBfEFIarGtWQBWQZHtTK0qq3MO+RuZJ6K+0DBX3TF3nneyg5uLR6r0OIu0l/sz3aTOtCqiL6MwBERAEREAREQBERAFa8VFN+CuVHID5Rv2z9lLLHl2csjP9ry0+ih2Vq7X7W7q7G3ykCgmDZW7u93XU/U1x6rjrK3BebPWUbIb2d/cU2LY/hjZ/wbX19V01jj13ho2kBclG0xSxyH2Xta08O6P4K7vRmLWlqcmgnrgPmszlpol+TprQ7s2Bo2CgWrJV9utWs7gMlgDl5tku0tHaKwjICtTe9sDQVOnm1QSuSt0hmfSvdGLj/wBfrcqHSMcsxQipMjuldgrn5Fd5otYeziBcKF2J4YZdBQdFy92WYTSNYMhieQwA+t67qV4jZyWmiPVObF0v6ohXlPU03eq15V73VxWNxWaUuzbKpYRhtBwUW6cWuO+R3o0fsr7fLqtJVLlbSJtfeq7/AHEu/cLnIsjYxtUhoWKNZ2qCS6iJVWkqUQWWk90qdcTKiu9zRyDQXk8vZC1tqdguhuez6rQD7ox/M/vGvIao6r2PpsMyyZOQ9YNqiIvcMYREQBERAEREAREQBUKqiA84+2i5e1szLQ0YwOo//SfQE9Hah5VXisDPIr6atdsjmmksbgHf5AfK07Y5HOjAA211XV3Ybwvn++7ldYrS+B+NPZd8bDix/UZ8QVh5UcbNFL9jJLOX6gdkGNA8KE88PJd9oleB7CR1KuqyMcSQSfKi86hHku+0QbSyvO+Uj+xi8e2T2bIxTJkna1qXt24UJA61VYry1f8A6CnHZ13JaXU9Pr62qE9/qP4/ZZPBpcEzJe94a1GsOLtuym9Q2sAaAMqYk7eJ+vRXBo1qgAcabM6+iujcC9pdg2or+UfQ8VdbYS6rR1Wit39mzXcO8/E76VJaPNSLwmq6mweu1UN5s1AIyDxGShF9V3tkklGJlw3LLLljeVcCo1rmoFlZY1N8Sa5bGM3uDehzK3UWGAyGXJaC7D2krpTk3ut4n3j4YdVu43LnJ40dCbGVnaVDY5Zw9QiDPrLG5ys11je9XisshmaFmu8V9lvedTcCKDmTTDbiutskZa3HM4u5nE/LotPctjxx90gu/PTut/SDXmQt8AvpuDT9uvflnnXT7SKoiLacQiIgCIiAIiIAiIgCIiA4b7QQ+zyR2+zAmWyD/PYAf8yyOPfaTvBq4cnHYtZpXYWW1oawNdKIxNZXe9NZyQ5zG/iaTSmXebvNOw0nu6aZgNlkEcrXNI1qmOQA4xygZtIJ8eK8x02ut9ltMcVmmc1sUM08DD3xZiwB7ms2lhApqn3TTlnsjlNMvF70cwIvkV2+ixpZDvMrvHVaPRaWAi8daSNoZagCbRZx/ULTR00PxVwqNtQc89zcIpZnf6jh4tZgvD5Fbg2mehVLsZZTUfWW1RTn4+Jy9Qs0zqD9vRYh9fX1msaNZa4DHjgD5V9VQYnnh0zp6eKqfLD5+eCYU6Z8/wCAFIBcAcMM8QaeO/Zms0F5OHtYjChGfUfWaiPdgeOX11PgqltaDl4bvIpnBDimdDDOHNqMlob7tpc4Rx+07DkNpPBLReQgiNcXyO7jRmaClacTXwUKwM1avfi92Z3D4QplpZZxxhm3skYjaGtyHnvJUtj1rmSrOyVZXt5LGzZIsokWubMq9srIhsnulU+6rKXEOpia6gOWGcjuAwpxI4KHdlhMhBcKg+y34uJ3M47di7Gw2XUGOJNNY5ZZADYBsHzK9jgcNt95mS+72RlssIYABkN+ZOZJ4k1WdUCqvdMQREUgIiIAiIgCIiAIiIAqONEc4DNcne9+uma/7vI2KFle1tjvYbTAth+N2yuQPFQ3gFumenUF3tIqHzUOrGN/4t3Hd4V8duDSIf4lJa7ZKJKwWktLu62RxiLWRNYSdTPV1dh2mtVpLyBt9qMVjDnhziGvkNXOaP6khp3d5oKDIZALqINDmwtFniH3ieQtL6gajCPZ1RsoCakn5LLbco6fn4O8K87OKFvkjmE1lLo3RvrGWmpa2pow/EAABjmF61o/pCLfZO2MYjkEjmTauDXyhrCXgcWlvXaVKs/2PsdZy2ad4mcPaaBqREuBo1mGtgKVdvJwwAu/wH7hE6CrT3y4FuvQhwaKkPc4g93KpyWfmR/h2jrx2u+iM8k4nYfErFXz9PqpVzueWf8AH1vWN26ny5enQLwz0i0nfxr6n0CprkD9ueXliqk8cK+W30Vr8evlh+1PNAAK0P1z61J6qNbraIQBi55wa0cAQP8A1WWu26lGRjWkONNjRhQvOwZ81DisxBLnnWec3cPhaNgVuuNy/wCFXLBSJri7XkNXnwaPhaNilNlWEhWrnJuTORObMszJlCs8L5DSNrnHc1pcetMua3d3aPueaPOIzjipI8fnd7Ef6ndFeHHnP8UVlYo+WYYXlxAaCScABiTyAXTXPcZJq8Bzhm3NjD+Mj2nfhHVbW6bhEQyDAcw0lznD8cpx2ZNoOa3sEIAAaAAMgBQAL1+N9OUdz2ZLOQ3pFlkswZliTm45n+OAUwIBRF6qSSMxVFRKqckBKqiKCSoKqqBVUkBERSAiKlUBVRLwvCOzsdJM4MY3Mn0G88FBvq/mQERsBlnf7EDMXH8T/gZ+I4LX/cxFW2XnI0ujBLW/0rON0YPtP/EcTsoqt/AMNslfa2uktRdZrG0V1CdWSYZgyEYsafgzK8o010qdeL2WWwtLYGnVZEwautsqQKccNnis2nGmUt5yCKzhwirRrBm473U2+i2mi1wCygNa3tLTLgAN2FcfdjFRV38A47rsPC8neuGdsaNXH9ya1kTe0tM2GHDE47I25knPwXpujOj7bK0l3fldi+TjubXIBZNHribZgXOOvM+naSUz/AwbGDYOua3Svx+P1fee2RZbnUfBRcJpRNWV3DDwwXczSarSTsBPgvNbyl1ia41qTTjiuH1GeIqJ14kfU2aymJG7Enlj0/lYy6pOOVNmWGXTBVtD6DnnTYPr1WJrMuLjhXmaeq8RxPSyXuAOP1TD+PNSbtuSe2a3Y6rQ0Edo+uqX7m0BOdKkZUKk6O3I+2vxq2Fp77trzjVrT1XplmsrY2hjAGtaKADYF6XD4Xb1T8GTkcnr6YnmF16B2qEFspjeSSS9jgC47zrCpPNTnaHP+FxPB8QHUleimNWmIrdLhVN5aMf3pfJ56zQxxzaeszQPEMJU6y6HAe0Ih+l83nIQ3pqrs+xKdgrR4la8Iq7ZP3NLZ7hjaKOLnj4SdWMcBGwNbTnVbOCANAaxoa0ZNaAAOQGAUoRAK9d1BIpkxti3rIiKwKVRKIgCIiAIiICqqqBVUkBEWC2WtkLS+VwY1oxc40AUgyuNFzNsvuW0vMN3AGh1ZbU7GOLe1g/qP5YBAyW8MXa0NkPuGrZbQPx7Y4zuzO1SL/vuC67PUhooKRxNoNY/sN5VGyTC4WW6IXSzPOs7F8r+9NM/Om88sgvG9MtL5r0lEbKiOtI4hXE7C6mbvRafSS/p7xm15CXOODWNqQ2pwaxvNdforcH3YNq3tLVLg1g90bcdgFRrO2LPZZ7I6Rj7sy6M6OfdtUava2mTBrRs34+60bXfxX1XR+5G2ZpLqOlfTtJN9Mmt+Fg2DrmrNHLiFmaXOIfM8DtJNgGYjjGxg2bdpxW8VqaOvql5InPOkUVUVpWk5mo0mtfZxEVoX4dBif28V57aSa03mpPLIeq3ek1uEsxx7sZ1Rjg4itfP9t651smdTQbTnmCB128gV4HMu72PHhHqcevrAxWrEADbSvLd6+Sz3Vdj7XMImYNArI74WmlRzNfLiFGfLXIVJJ1W7zWjRxwx6FemaJXKLLAAcXv7z3HMk71PE4/3Jb8Ii+3oteTaWGxMhY1kYo1ooApKIvdSweZ5CIikBUqiKoFVRVVEJCIiAIiIAiIgCIFVAVREUkES9bcLPE+VwJDASQKVNNgqtJdt3OthbabWQ5uDoYBUxx7nOr7b+JGGxEUPyCdpTfIsUBl1dY5AVoKnKvBfPOlN+S2yUvlcSTluA2ADYERcrfJeB0Gjl1tssYmNHyuA1dzdbAU8c17BozcDbM0uedeaQDXk4bGMGxo88yiLlTuZaZvQFVEWw5BQL6tJjhcRme6DuLsAelaoi52/gy0fyR5fI2p8TvywPPJR5XHVqcq4j+TtxVUXzEvJ7K8G60Ju9s1o1nUpF3gN5LW0ryr6r0sBEXv8FL7SPM5L/kZVERbDOEREBQoiKoKIiISEREARURAVREQFUCIhBVUKIpY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44038" name="AutoShape 6" descr="data:image/jpeg;base64,/9j/4AAQSkZJRgABAQAAAQABAAD/2wCEAAkGBxQQEhUUEBQVFRUUFRQXFRQVFBUVFhQUFxQWFhUUFBQYHSggGBolHhQUITEhJSkrLi4uFx8zODUsNygtLisBCgoKDg0OGxAQGiwkICQsLCwsLCwsLCwsLCwsLCwsLCwsLCwsLCwsLCwsLCwsLCwsLCwsLCwsLCw0LCwsLDQsNv/AABEIAMYA/wMBIgACEQEDEQH/xAAcAAEAAQUBAQAAAAAAAAAAAAAABAECAwUGBwj/xAA+EAABAwEEBwUFBwIHAQAAAAABAAIDEQQFITEGEkFRYXGBEyKRobEyQlLR8AcUYnKCweFDohUjc5KywvEz/8QAGgEBAAMBAQEAAAAAAAAAAAAAAAECBAMFBv/EACgRAAICAgIBAwQCAwAAAAAAAAABAgMRIQQSMSJBUQUTMmEjQhRxkf/aAAwDAQACEQMRAD8A9xREQBERAEREAREQBERAEREARUUa3W5kDS+V7WNGbnEAf+qG0gSlSq4G+PtNhjqLOwyn43dxnQEax8AuPvH7Q7XLWkgjG6NoHm6p81nnyoR8bOkapM9sMgG1Yn2xgzd5FfPNpv6aT25pXfmkefUqI62Vzx54rg+d8I6fY/Z9IC3R/F5H5K8Wphyc3xHovm+K2kZGnLBTrPf0zPZlkHDXdTwJooXO+UP8f9n0NVXLw+w6ZTsPt1G72f8Ajh4grqrq+0MnCUAjj3T0e0ap6tA47V3hy65fopKqSPRkWquu/orRQMdRxFdR2DqcNjv0kraVWlNPwciqIikBERAEREAREQBERAEREAREQBERAEREAVHOorJ5msaXOIaACSSaAAbSSvHNOdPXWkmKzEthyLsQ6XntDOG3buXK21VrZaMXJnUaV/aLHBWOy0keMC/ONp4U9s+XFeV3tfstofrzPc92wnZwaBg0clqJrSocloXnTlOx7NUYKJOfaVgdaFr32hYnWhFSWcjZ/eFUTrWsLjkCpMVnednmFLrS8jsTWzLMyVYI7G/cPFSGWV4909KFcJKPyTkzRyKVHKobMM8OeClxsXCWixsbHbnMyPTZXYeB4jFd/ozpocGTEuH942YH3xwPe55LzhjFIjFFerlSreik6lI9+slpbI0OYQ5pyIy/jks68m0X0ifC8BxrU4g5P/Nud+LxqvULDbGyt1mnDKhzBGbSN4XtU3xtWUY5QcXhklERdioREQBERAEREAREQBERAEREAVr3UVy86+1bSnsI/u0TqSStrIQcWRn3eBdiOVd4VLJ9I5JisvBzP2kaafeXuggd/kNNHEf1XA5/kGzfnuXnM9pVtomUGWRedhzllmtJRWC6WZRnyk5JQu5KRFCuuojbI7IC7NTILIBsUqCzrY2ayEmgFTwXCy8uoIhR2dS47Ot1Z7kdTGg81kku7U216LJOxllg1cURUyEkKQyzLM2zrLKzJfAjAdg4VV5uppxYdU8MvBXMhUyDBc/uNDqat1mcz2xh8Qy/hZo46rfRAOwIUa03YW96PLa35fJW7JkYaIAiXV6J306NwY41yH52j3fzDZvy2rnoRVZ2x7d2RXam6VUsorOCkj2CCYPALcQcllXL6J3nrto7OtD+fY4Dc4ebSunBX0ddisj2R58o4eCqIi6EBERAEREAREQBERAEREBEvO3ts8T5ZDRkbS53IbBxOQXzPf8Aer7TNJNJ7Uji47gKABo4AADovV/tqvjs4Y7O04ynXf8AkZ7I6uIP6F4jaJFhvl2lj4NFUcLJimkUdrdY8FU4lSImKv4o6pZLmMU6zWeqvu6xGRwa0VJ+qld3ddzsiAwq7a47+G5Z5yyXykaa7Lgc6hf3Ru94/JdJZrC2MUYKevipjI1l7NcXhFctkJ4DRUqDaIyT3ug3Diti9rnHusc4CmIDs+YVGWZz3Yih41HksVs+2kdYrBrmwrIIVM7KmCubGs2S5EEKqIlMDEMaAshC2MGKiRtUyAIhgjW+we+wY7Rv5cVghFVv421Wutll1HVbk7yP8/Wa7RfYo9GS6pezkBODXd13AE4HoaHovQ7FNrtrtyI3EYH58iF5zG2q7HR206zQDtb/AHNOqfEahXr/AE23bgzNyI/2N6iIvXMoREQBERAEREAREQBUKqrZHUBO7FAfPX2q3n294TUNRFSIforrf3OeuDmctrfNp7WWST43vf8A7nF37rTnErz1t5Na0kjJE1T7NFVLnsfaytZsJx5AEn0XVXNd7XWl5a0BkbsBsqMAPEE9FyskdFo21wXWIWVI77gNbh+Fb2ONWRMW6ue7e1NT7Az48AuEnhFTFd92ulywb8Ry6b1vbPdcbMxrHe75KY5wYKCgA6K1hquDeWSjFaSGj0Wit9pDQarYW+fE8FyV72nWcGjaVislvRohHJbZmF5JGAxIFKinLZlsUhoOTgRTbQ6p4gqTdNl136gyGfAUpTmTXzXT22zNDKUGASNTcezL2SitHI6iFqz2mPUdTYcuB3LHqrmVLGMUmELEAs8QUAnQrJPAHNIKthCkgK8XghmljaQaH6I+vNb7R99Dyc09HAsNf7OtFrLZDQ1HPwz+uCmXQcXfkLhza5rh6L0ONLFsWjPYvS0dmiIvojCEREAREQBERAEREAUS95NWCVwzbHIR0YSpaiXtFrwStHvRyDxYQol4B8o2j9lEiGKn3kKU5KJZ2rz1pGz3Ot0KsVS6Q7KNHXF3/XxXVXFZNSOp9p5L3fqxA8FA0YgDYI/xDWPU/Ki6GILjL5Deybd9lMjg0bczuG0rr2tbE0NGAAWv0es2qzXObsuQV9smqabAsds8bLxWWWSy6xUl79VnRQQqW6fDkFlU8Js6dTWXlaKArnLMNZ5ecaEAClcAccNuxZr6tRPdGZwCn6O2HXkaM2sDT4ANGHOp6KkI9ng7x9K7HU3DYeyjqfaOLtuJ47VS8p9nithPJqNWgldUrRfLqlFGePqeWQbwj1mnfmDxGSjxnWAO8f8AoU+YYKFYBUOG57h6O/7LGzqi5sakRMV7I1nZGoBfEFIarGtWQBWQZHtTK0qq3MO+RuZJ6K+0DBX3TF3nneyg5uLR6r0OIu0l/sz3aTOtCqiL6MwBERAEREAREQBERAFa8VFN+CuVHID5Rv2z9lLLHl2csjP9ry0+ih2Vq7X7W7q7G3ykCgmDZW7u93XU/U1x6rjrK3BebPWUbIb2d/cU2LY/hjZ/wbX19V01jj13ho2kBclG0xSxyH2Xta08O6P4K7vRmLWlqcmgnrgPmszlpol+TprQ7s2Bo2CgWrJV9utWs7gMlgDl5tku0tHaKwjICtTe9sDQVOnm1QSuSt0hmfSvdGLj/wBfrcqHSMcsxQipMjuldgrn5Fd5otYeziBcKF2J4YZdBQdFy92WYTSNYMhieQwA+t67qV4jZyWmiPVObF0v6ohXlPU03eq15V73VxWNxWaUuzbKpYRhtBwUW6cWuO+R3o0fsr7fLqtJVLlbSJtfeq7/AHEu/cLnIsjYxtUhoWKNZ2qCS6iJVWkqUQWWk90qdcTKiu9zRyDQXk8vZC1tqdguhuez6rQD7ox/M/vGvIao6r2PpsMyyZOQ9YNqiIvcMYREQBERAEREAREQBUKqiA84+2i5e1szLQ0YwOo//SfQE9Hah5VXisDPIr6atdsjmmksbgHf5AfK07Y5HOjAA211XV3Ybwvn++7ldYrS+B+NPZd8bDix/UZ8QVh5UcbNFL9jJLOX6gdkGNA8KE88PJd9oleB7CR1KuqyMcSQSfKi86hHku+0QbSyvO+Uj+xi8e2T2bIxTJkna1qXt24UJA61VYry1f8A6CnHZ13JaXU9Pr62qE9/qP4/ZZPBpcEzJe94a1GsOLtuym9Q2sAaAMqYk7eJ+vRXBo1qgAcabM6+iujcC9pdg2or+UfQ8VdbYS6rR1Wit39mzXcO8/E76VJaPNSLwmq6mweu1UN5s1AIyDxGShF9V3tkklGJlw3LLLljeVcCo1rmoFlZY1N8Sa5bGM3uDehzK3UWGAyGXJaC7D2krpTk3ut4n3j4YdVu43LnJ40dCbGVnaVDY5Zw9QiDPrLG5ys11je9XisshmaFmu8V9lvedTcCKDmTTDbiutskZa3HM4u5nE/LotPctjxx90gu/PTut/SDXmQt8AvpuDT9uvflnnXT7SKoiLacQiIgCIiAIiIAiIgCIiA4b7QQ+zyR2+zAmWyD/PYAf8yyOPfaTvBq4cnHYtZpXYWW1oawNdKIxNZXe9NZyQ5zG/iaTSmXebvNOw0nu6aZgNlkEcrXNI1qmOQA4xygZtIJ8eK8x02ut9ltMcVmmc1sUM08DD3xZiwB7ms2lhApqn3TTlnsjlNMvF70cwIvkV2+ixpZDvMrvHVaPRaWAi8daSNoZagCbRZx/ULTR00PxVwqNtQc89zcIpZnf6jh4tZgvD5Fbg2mehVLsZZTUfWW1RTn4+Jy9Qs0zqD9vRYh9fX1msaNZa4DHjgD5V9VQYnnh0zp6eKqfLD5+eCYU6Z8/wCAFIBcAcMM8QaeO/Zms0F5OHtYjChGfUfWaiPdgeOX11PgqltaDl4bvIpnBDimdDDOHNqMlob7tpc4Rx+07DkNpPBLReQgiNcXyO7jRmaClacTXwUKwM1avfi92Z3D4QplpZZxxhm3skYjaGtyHnvJUtj1rmSrOyVZXt5LGzZIsokWubMq9srIhsnulU+6rKXEOpia6gOWGcjuAwpxI4KHdlhMhBcKg+y34uJ3M47di7Gw2XUGOJNNY5ZZADYBsHzK9jgcNt95mS+72RlssIYABkN+ZOZJ4k1WdUCqvdMQREUgIiIAiIgCIiAIiIAqONEc4DNcne9+uma/7vI2KFle1tjvYbTAth+N2yuQPFQ3gFumenUF3tIqHzUOrGN/4t3Hd4V8duDSIf4lJa7ZKJKwWktLu62RxiLWRNYSdTPV1dh2mtVpLyBt9qMVjDnhziGvkNXOaP6khp3d5oKDIZALqINDmwtFniH3ieQtL6gajCPZ1RsoCakn5LLbco6fn4O8K87OKFvkjmE1lLo3RvrGWmpa2pow/EAABjmF61o/pCLfZO2MYjkEjmTauDXyhrCXgcWlvXaVKs/2PsdZy2ad4mcPaaBqREuBo1mGtgKVdvJwwAu/wH7hE6CrT3y4FuvQhwaKkPc4g93KpyWfmR/h2jrx2u+iM8k4nYfErFXz9PqpVzueWf8AH1vWN26ny5enQLwz0i0nfxr6n0CprkD9ueXliqk8cK+W30Vr8evlh+1PNAAK0P1z61J6qNbraIQBi55wa0cAQP8A1WWu26lGRjWkONNjRhQvOwZ81DisxBLnnWec3cPhaNgVuuNy/wCFXLBSJri7XkNXnwaPhaNilNlWEhWrnJuTORObMszJlCs8L5DSNrnHc1pcetMua3d3aPueaPOIzjipI8fnd7Ef6ndFeHHnP8UVlYo+WYYXlxAaCScABiTyAXTXPcZJq8Bzhm3NjD+Mj2nfhHVbW6bhEQyDAcw0lznD8cpx2ZNoOa3sEIAAaAAMgBQAL1+N9OUdz2ZLOQ3pFlkswZliTm45n+OAUwIBRF6qSSMxVFRKqckBKqiKCSoKqqBVUkBERSAiKlUBVRLwvCOzsdJM4MY3Mn0G88FBvq/mQERsBlnf7EDMXH8T/gZ+I4LX/cxFW2XnI0ujBLW/0rON0YPtP/EcTsoqt/AMNslfa2uktRdZrG0V1CdWSYZgyEYsafgzK8o010qdeL2WWwtLYGnVZEwautsqQKccNnis2nGmUt5yCKzhwirRrBm473U2+i2mi1wCygNa3tLTLgAN2FcfdjFRV38A47rsPC8neuGdsaNXH9ya1kTe0tM2GHDE47I25knPwXpujOj7bK0l3fldi+TjubXIBZNHribZgXOOvM+naSUz/AwbGDYOua3Svx+P1fee2RZbnUfBRcJpRNWV3DDwwXczSarSTsBPgvNbyl1ia41qTTjiuH1GeIqJ14kfU2aymJG7Enlj0/lYy6pOOVNmWGXTBVtD6DnnTYPr1WJrMuLjhXmaeq8RxPSyXuAOP1TD+PNSbtuSe2a3Y6rQ0Edo+uqX7m0BOdKkZUKk6O3I+2vxq2Fp77trzjVrT1XplmsrY2hjAGtaKADYF6XD4Xb1T8GTkcnr6YnmF16B2qEFspjeSSS9jgC47zrCpPNTnaHP+FxPB8QHUleimNWmIrdLhVN5aMf3pfJ56zQxxzaeszQPEMJU6y6HAe0Ih+l83nIQ3pqrs+xKdgrR4la8Iq7ZP3NLZ7hjaKOLnj4SdWMcBGwNbTnVbOCANAaxoa0ZNaAAOQGAUoRAK9d1BIpkxti3rIiKwKVRKIgCIiAIiICqqqBVUkBEWC2WtkLS+VwY1oxc40AUgyuNFzNsvuW0vMN3AGh1ZbU7GOLe1g/qP5YBAyW8MXa0NkPuGrZbQPx7Y4zuzO1SL/vuC67PUhooKRxNoNY/sN5VGyTC4WW6IXSzPOs7F8r+9NM/Om88sgvG9MtL5r0lEbKiOtI4hXE7C6mbvRafSS/p7xm15CXOODWNqQ2pwaxvNdforcH3YNq3tLVLg1g90bcdgFRrO2LPZZ7I6Rj7sy6M6OfdtUava2mTBrRs34+60bXfxX1XR+5G2ZpLqOlfTtJN9Mmt+Fg2DrmrNHLiFmaXOIfM8DtJNgGYjjGxg2bdpxW8VqaOvql5InPOkUVUVpWk5mo0mtfZxEVoX4dBif28V57aSa03mpPLIeq3ek1uEsxx7sZ1Rjg4itfP9t651smdTQbTnmCB128gV4HMu72PHhHqcevrAxWrEADbSvLd6+Sz3Vdj7XMImYNArI74WmlRzNfLiFGfLXIVJJ1W7zWjRxwx6FemaJXKLLAAcXv7z3HMk71PE4/3Jb8Ii+3oteTaWGxMhY1kYo1ooApKIvdSweZ5CIikBUqiKoFVRVVEJCIiAIiIAiIgCIFVAVREUkES9bcLPE+VwJDASQKVNNgqtJdt3OthbabWQ5uDoYBUxx7nOr7b+JGGxEUPyCdpTfIsUBl1dY5AVoKnKvBfPOlN+S2yUvlcSTluA2ADYERcrfJeB0Gjl1tssYmNHyuA1dzdbAU8c17BozcDbM0uedeaQDXk4bGMGxo88yiLlTuZaZvQFVEWw5BQL6tJjhcRme6DuLsAelaoi52/gy0fyR5fI2p8TvywPPJR5XHVqcq4j+TtxVUXzEvJ7K8G60Ju9s1o1nUpF3gN5LW0ryr6r0sBEXv8FL7SPM5L/kZVERbDOEREBQoiKoKIiISEREARURAVREQFUCIhBVUKIpY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pic>
        <p:nvPicPr>
          <p:cNvPr id="44040" name="Picture 8" descr="http://cookimia.com/wp-content/themes/cookimia/timthumb.php?src=http://cookimia.com/wp-content/uploads/2012/12/napar.jpg&amp;w=660&amp;h=200"/>
          <p:cNvPicPr>
            <a:picLocks noChangeAspect="1" noChangeArrowheads="1"/>
          </p:cNvPicPr>
          <p:nvPr/>
        </p:nvPicPr>
        <p:blipFill>
          <a:blip r:embed="rId2"/>
          <a:srcRect l="23446" r="9508"/>
          <a:stretch>
            <a:fillRect/>
          </a:stretch>
        </p:blipFill>
        <p:spPr bwMode="auto">
          <a:xfrm>
            <a:off x="4214810" y="2143116"/>
            <a:ext cx="3571900" cy="1905000"/>
          </a:xfrm>
          <a:prstGeom prst="rect">
            <a:avLst/>
          </a:prstGeom>
        </p:spPr>
        <p:style>
          <a:lnRef idx="1">
            <a:schemeClr val="accent5"/>
          </a:lnRef>
          <a:fillRef idx="2">
            <a:schemeClr val="accent5"/>
          </a:fillRef>
          <a:effectRef idx="1">
            <a:schemeClr val="accent5"/>
          </a:effectRef>
          <a:fontRef idx="minor">
            <a:schemeClr val="dk1"/>
          </a:fontRef>
        </p:style>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err="1" smtClean="0"/>
              <a:t>Parfait</a:t>
            </a:r>
            <a:r>
              <a:rPr lang="es-CO" b="1" dirty="0" smtClean="0"/>
              <a:t>:</a:t>
            </a:r>
            <a:endParaRPr lang="es-ES" dirty="0"/>
          </a:p>
        </p:txBody>
      </p:sp>
      <p:sp>
        <p:nvSpPr>
          <p:cNvPr id="3" name="2 Marcador de contenido"/>
          <p:cNvSpPr>
            <a:spLocks noGrp="1"/>
          </p:cNvSpPr>
          <p:nvPr>
            <p:ph sz="half" idx="1"/>
          </p:nvPr>
        </p:nvSpPr>
        <p:spPr/>
        <p:txBody>
          <a:bodyPr>
            <a:normAutofit/>
          </a:bodyPr>
          <a:lstStyle/>
          <a:p>
            <a:pPr algn="ctr"/>
            <a:r>
              <a:rPr lang="es-CO" dirty="0" smtClean="0"/>
              <a:t>es una palabra francesa que significa literalmente "perfecto" y viene a denominar a un tipo de postre helado. En la gastronomía norte americana se entiende como una combinación de frutas y helado que se suele servir en vasos alargados y generalmente dispuesta en capas claramente visibles.</a:t>
            </a:r>
            <a:endParaRPr lang="es-ES" dirty="0" smtClean="0"/>
          </a:p>
          <a:p>
            <a:endParaRPr lang="es-ES" dirty="0"/>
          </a:p>
        </p:txBody>
      </p:sp>
      <p:pic>
        <p:nvPicPr>
          <p:cNvPr id="118786" name="Picture 2" descr="http://www.capitalfm.co.ke/lifestyle/files/2015/11/dessert-parfait.jpg"/>
          <p:cNvPicPr>
            <a:picLocks noChangeAspect="1" noChangeArrowheads="1"/>
          </p:cNvPicPr>
          <p:nvPr/>
        </p:nvPicPr>
        <p:blipFill>
          <a:blip r:embed="rId2" cstate="print"/>
          <a:srcRect/>
          <a:stretch>
            <a:fillRect/>
          </a:stretch>
        </p:blipFill>
        <p:spPr bwMode="auto">
          <a:xfrm>
            <a:off x="4357686" y="2071678"/>
            <a:ext cx="3643338" cy="2714644"/>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b="1" dirty="0" smtClean="0"/>
              <a:t>Praliné:</a:t>
            </a:r>
            <a:endParaRPr lang="es-ES" dirty="0"/>
          </a:p>
        </p:txBody>
      </p:sp>
      <p:sp>
        <p:nvSpPr>
          <p:cNvPr id="3" name="2 Marcador de contenido"/>
          <p:cNvSpPr>
            <a:spLocks noGrp="1"/>
          </p:cNvSpPr>
          <p:nvPr>
            <p:ph sz="half" idx="1"/>
          </p:nvPr>
        </p:nvSpPr>
        <p:spPr/>
        <p:txBody>
          <a:bodyPr/>
          <a:lstStyle/>
          <a:p>
            <a:pPr algn="ctr"/>
            <a:r>
              <a:rPr lang="es-CO" dirty="0" smtClean="0"/>
              <a:t>es una pasta utilizada en repostería y compuesta tradicionalmente de frutos secos confitadas en azúcar caramelizado. Tradicionalmente se pica o va molido para utilizar para rellenos  </a:t>
            </a:r>
            <a:endParaRPr lang="es-ES" dirty="0" smtClean="0"/>
          </a:p>
          <a:p>
            <a:endParaRPr lang="es-ES" dirty="0"/>
          </a:p>
        </p:txBody>
      </p:sp>
      <p:sp>
        <p:nvSpPr>
          <p:cNvPr id="6" name="5 Marcador de contenido"/>
          <p:cNvSpPr>
            <a:spLocks noGrp="1"/>
          </p:cNvSpPr>
          <p:nvPr>
            <p:ph sz="half" idx="2"/>
          </p:nvPr>
        </p:nvSpPr>
        <p:spPr/>
        <p:txBody>
          <a:bodyPr/>
          <a:lstStyle/>
          <a:p>
            <a:endParaRPr lang="es-ES"/>
          </a:p>
        </p:txBody>
      </p:sp>
      <p:pic>
        <p:nvPicPr>
          <p:cNvPr id="117762" name="Picture 2" descr="http://fotos.mundorecetas.net/albums/userpics/10054/pralin%C3%A9_de_almendras.JPG"/>
          <p:cNvPicPr>
            <a:picLocks noChangeAspect="1" noChangeArrowheads="1"/>
          </p:cNvPicPr>
          <p:nvPr/>
        </p:nvPicPr>
        <p:blipFill>
          <a:blip r:embed="rId2"/>
          <a:srcRect/>
          <a:stretch>
            <a:fillRect/>
          </a:stretch>
        </p:blipFill>
        <p:spPr bwMode="auto">
          <a:xfrm>
            <a:off x="4214810" y="2071678"/>
            <a:ext cx="3429024" cy="2571768"/>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6 color unico">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Tema6 color unico</Template>
  <TotalTime>1202</TotalTime>
  <Words>3346</Words>
  <Application>Microsoft Office PowerPoint</Application>
  <PresentationFormat>Presentación en pantalla (4:3)</PresentationFormat>
  <Paragraphs>252</Paragraphs>
  <Slides>114</Slides>
  <Notes>3</Notes>
  <HiddenSlides>0</HiddenSlides>
  <MMClips>0</MMClips>
  <ScaleCrop>false</ScaleCrop>
  <HeadingPairs>
    <vt:vector size="4" baseType="variant">
      <vt:variant>
        <vt:lpstr>Tema</vt:lpstr>
      </vt:variant>
      <vt:variant>
        <vt:i4>1</vt:i4>
      </vt:variant>
      <vt:variant>
        <vt:lpstr>Títulos de diapositiva</vt:lpstr>
      </vt:variant>
      <vt:variant>
        <vt:i4>114</vt:i4>
      </vt:variant>
    </vt:vector>
  </HeadingPairs>
  <TitlesOfParts>
    <vt:vector size="115" baseType="lpstr">
      <vt:lpstr>Tema6 color unico</vt:lpstr>
      <vt:lpstr>Terminología gastronómica</vt:lpstr>
      <vt:lpstr>Al dente:</vt:lpstr>
      <vt:lpstr>Abrillantar:</vt:lpstr>
      <vt:lpstr>Acanalar:</vt:lpstr>
      <vt:lpstr>Acaramelar:</vt:lpstr>
      <vt:lpstr>Acentuar:</vt:lpstr>
      <vt:lpstr>Acidular:</vt:lpstr>
      <vt:lpstr>Acitronar:</vt:lpstr>
      <vt:lpstr>Albardar:</vt:lpstr>
      <vt:lpstr>Ahumar:</vt:lpstr>
      <vt:lpstr>Áspic:</vt:lpstr>
      <vt:lpstr>Almíbar:</vt:lpstr>
      <vt:lpstr>Amasar:</vt:lpstr>
      <vt:lpstr>Arropar: </vt:lpstr>
      <vt:lpstr>Aislar:</vt:lpstr>
      <vt:lpstr>Atemperar o Temperar:</vt:lpstr>
      <vt:lpstr>Baño maría:</vt:lpstr>
      <vt:lpstr>Blanquear:</vt:lpstr>
      <vt:lpstr>Bouquet Garní:</vt:lpstr>
      <vt:lpstr>Bridar:</vt:lpstr>
      <vt:lpstr>Bisque:</vt:lpstr>
      <vt:lpstr>Brunoise:</vt:lpstr>
      <vt:lpstr>Brasear:</vt:lpstr>
      <vt:lpstr>Court-Bouillon:</vt:lpstr>
      <vt:lpstr>Catar:</vt:lpstr>
      <vt:lpstr>Caviar:</vt:lpstr>
      <vt:lpstr>Carcasa:</vt:lpstr>
      <vt:lpstr>Carpaccio:</vt:lpstr>
      <vt:lpstr>Cernir:</vt:lpstr>
      <vt:lpstr>Tamizar:</vt:lpstr>
      <vt:lpstr>Cincelar:</vt:lpstr>
      <vt:lpstr>Chiffonade:</vt:lpstr>
      <vt:lpstr>Comanda:</vt:lpstr>
      <vt:lpstr>Clarificar:</vt:lpstr>
      <vt:lpstr>Clavetear:</vt:lpstr>
      <vt:lpstr>Concasse:</vt:lpstr>
      <vt:lpstr>Costrón o croutón:</vt:lpstr>
      <vt:lpstr>Coulis:</vt:lpstr>
      <vt:lpstr>Confit:</vt:lpstr>
      <vt:lpstr>Confitar:</vt:lpstr>
      <vt:lpstr>Croqueta:</vt:lpstr>
      <vt:lpstr>Decantar:  </vt:lpstr>
      <vt:lpstr>Dégorger:</vt:lpstr>
      <vt:lpstr>Desglasar:</vt:lpstr>
      <vt:lpstr>Densidad:</vt:lpstr>
      <vt:lpstr>Viscosidad:</vt:lpstr>
      <vt:lpstr>Demi glace:</vt:lpstr>
      <vt:lpstr>Deshuesar:</vt:lpstr>
      <vt:lpstr>Desengrasar:</vt:lpstr>
      <vt:lpstr>Duxelles:</vt:lpstr>
      <vt:lpstr>Emulsión:</vt:lpstr>
      <vt:lpstr>Empanizar:</vt:lpstr>
      <vt:lpstr>Espumar:</vt:lpstr>
      <vt:lpstr>Escalfar:</vt:lpstr>
      <vt:lpstr>Pochar:</vt:lpstr>
      <vt:lpstr>Escalibar:</vt:lpstr>
      <vt:lpstr>Escaldar:</vt:lpstr>
      <vt:lpstr>Escabeche:</vt:lpstr>
      <vt:lpstr>Economato:</vt:lpstr>
      <vt:lpstr>Esterilización:</vt:lpstr>
      <vt:lpstr>Embolar:</vt:lpstr>
      <vt:lpstr>Faisandaje</vt:lpstr>
      <vt:lpstr>Freír </vt:lpstr>
      <vt:lpstr>Flamear:</vt:lpstr>
      <vt:lpstr>Flambear:</vt:lpstr>
      <vt:lpstr>Farsa:</vt:lpstr>
      <vt:lpstr>Fumet :</vt:lpstr>
      <vt:lpstr>Glace de viande</vt:lpstr>
      <vt:lpstr>Garum: </vt:lpstr>
      <vt:lpstr>Glasear </vt:lpstr>
      <vt:lpstr>Guarnecer:</vt:lpstr>
      <vt:lpstr>Gluten:</vt:lpstr>
      <vt:lpstr>Hermosear:</vt:lpstr>
      <vt:lpstr>Florear:</vt:lpstr>
      <vt:lpstr>Juliana:</vt:lpstr>
      <vt:lpstr>Infusionar: </vt:lpstr>
      <vt:lpstr>Liofilizar: </vt:lpstr>
      <vt:lpstr>Laminar:</vt:lpstr>
      <vt:lpstr>Liga Fina o Royale</vt:lpstr>
      <vt:lpstr> </vt:lpstr>
      <vt:lpstr>Diapositiva 81</vt:lpstr>
      <vt:lpstr>Leudar:</vt:lpstr>
      <vt:lpstr>Macedonia:</vt:lpstr>
      <vt:lpstr>Macerar:</vt:lpstr>
      <vt:lpstr>Majar:</vt:lpstr>
      <vt:lpstr>Mechar:</vt:lpstr>
      <vt:lpstr>Mirepoix:  </vt:lpstr>
      <vt:lpstr>Mezclum:</vt:lpstr>
      <vt:lpstr>Mise en place:</vt:lpstr>
      <vt:lpstr>Mojar:</vt:lpstr>
      <vt:lpstr>Montar:  </vt:lpstr>
      <vt:lpstr>Moje:</vt:lpstr>
      <vt:lpstr>Napar:</vt:lpstr>
      <vt:lpstr>Pasteurización:</vt:lpstr>
      <vt:lpstr>Ultra pasteurización:</vt:lpstr>
      <vt:lpstr>Papillote:</vt:lpstr>
      <vt:lpstr>Punto de napa:</vt:lpstr>
      <vt:lpstr>Parfait:</vt:lpstr>
      <vt:lpstr>Praliné:</vt:lpstr>
      <vt:lpstr>Polish:</vt:lpstr>
      <vt:lpstr>Rebozar:</vt:lpstr>
      <vt:lpstr>Marinada:</vt:lpstr>
      <vt:lpstr>Adobo:</vt:lpstr>
      <vt:lpstr>Rectificar:</vt:lpstr>
      <vt:lpstr>Reaccion de Maillard</vt:lpstr>
      <vt:lpstr>Reducir:</vt:lpstr>
      <vt:lpstr>Rehogar:</vt:lpstr>
      <vt:lpstr>Refrescar o asustar:</vt:lpstr>
      <vt:lpstr>Rissoler:</vt:lpstr>
      <vt:lpstr>Suprema:</vt:lpstr>
      <vt:lpstr>Setas:</vt:lpstr>
      <vt:lpstr>Tornear:</vt:lpstr>
      <vt:lpstr>Trufas:</vt:lpstr>
      <vt:lpstr>Vinagreta: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A.J Montoya</dc:creator>
  <cp:lastModifiedBy>Maria I</cp:lastModifiedBy>
  <cp:revision>100</cp:revision>
  <dcterms:created xsi:type="dcterms:W3CDTF">2014-08-11T01:11:18Z</dcterms:created>
  <dcterms:modified xsi:type="dcterms:W3CDTF">2016-08-14T20:45:36Z</dcterms:modified>
</cp:coreProperties>
</file>